
<file path=[Content_Types].xml><?xml version="1.0" encoding="utf-8"?>
<Types xmlns="http://schemas.openxmlformats.org/package/2006/content-types">
  <Default Extension="png" ContentType="image/png"/>
  <Default Extension="wma" ContentType="audio/x-ms-wma"/>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2"/>
  </p:notesMasterIdLst>
  <p:handoutMasterIdLst>
    <p:handoutMasterId r:id="rId53"/>
  </p:handoutMasterIdLst>
  <p:sldIdLst>
    <p:sldId id="256" r:id="rId2"/>
    <p:sldId id="297" r:id="rId3"/>
    <p:sldId id="298" r:id="rId4"/>
    <p:sldId id="282" r:id="rId5"/>
    <p:sldId id="303" r:id="rId6"/>
    <p:sldId id="304" r:id="rId7"/>
    <p:sldId id="299" r:id="rId8"/>
    <p:sldId id="300" r:id="rId9"/>
    <p:sldId id="257" r:id="rId10"/>
    <p:sldId id="307" r:id="rId11"/>
    <p:sldId id="308" r:id="rId12"/>
    <p:sldId id="309" r:id="rId13"/>
    <p:sldId id="310" r:id="rId14"/>
    <p:sldId id="311" r:id="rId15"/>
    <p:sldId id="259" r:id="rId16"/>
    <p:sldId id="260" r:id="rId17"/>
    <p:sldId id="261" r:id="rId18"/>
    <p:sldId id="267" r:id="rId19"/>
    <p:sldId id="265" r:id="rId20"/>
    <p:sldId id="266" r:id="rId21"/>
    <p:sldId id="264" r:id="rId22"/>
    <p:sldId id="272" r:id="rId23"/>
    <p:sldId id="268" r:id="rId24"/>
    <p:sldId id="269" r:id="rId25"/>
    <p:sldId id="270" r:id="rId26"/>
    <p:sldId id="305" r:id="rId27"/>
    <p:sldId id="306" r:id="rId28"/>
    <p:sldId id="271" r:id="rId29"/>
    <p:sldId id="273" r:id="rId30"/>
    <p:sldId id="277" r:id="rId31"/>
    <p:sldId id="278" r:id="rId32"/>
    <p:sldId id="280" r:id="rId33"/>
    <p:sldId id="274" r:id="rId34"/>
    <p:sldId id="263" r:id="rId35"/>
    <p:sldId id="276" r:id="rId36"/>
    <p:sldId id="275" r:id="rId37"/>
    <p:sldId id="279" r:id="rId38"/>
    <p:sldId id="283" r:id="rId39"/>
    <p:sldId id="284" r:id="rId40"/>
    <p:sldId id="285" r:id="rId41"/>
    <p:sldId id="286" r:id="rId42"/>
    <p:sldId id="287" r:id="rId43"/>
    <p:sldId id="302" r:id="rId44"/>
    <p:sldId id="291" r:id="rId45"/>
    <p:sldId id="293" r:id="rId46"/>
    <p:sldId id="294" r:id="rId47"/>
    <p:sldId id="292" r:id="rId48"/>
    <p:sldId id="295" r:id="rId49"/>
    <p:sldId id="312" r:id="rId50"/>
    <p:sldId id="29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8" autoAdjust="0"/>
    <p:restoredTop sz="79396" autoAdjust="0"/>
  </p:normalViewPr>
  <p:slideViewPr>
    <p:cSldViewPr>
      <p:cViewPr>
        <p:scale>
          <a:sx n="62" d="100"/>
          <a:sy n="62" d="100"/>
        </p:scale>
        <p:origin x="-1158" y="72"/>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7368"/>
    </p:cViewPr>
  </p:sorterViewPr>
  <p:notesViewPr>
    <p:cSldViewPr>
      <p:cViewPr>
        <p:scale>
          <a:sx n="72" d="100"/>
          <a:sy n="72" d="100"/>
        </p:scale>
        <p:origin x="-249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41DEBB-C3B7-44C2-9AC0-7FF13B3705B2}" type="datetimeFigureOut">
              <a:rPr lang="en-US" smtClean="0"/>
              <a:t>6/9/2011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448BC7-505B-43AD-98E8-BDB44FC73488}" type="slidenum">
              <a:rPr lang="en-US" smtClean="0"/>
              <a:t>‹#›</a:t>
            </a:fld>
            <a:endParaRPr lang="en-US" dirty="0"/>
          </a:p>
        </p:txBody>
      </p:sp>
    </p:spTree>
    <p:extLst>
      <p:ext uri="{BB962C8B-B14F-4D97-AF65-F5344CB8AC3E}">
        <p14:creationId xmlns:p14="http://schemas.microsoft.com/office/powerpoint/2010/main" val="11181699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64EAE-1AEC-49C2-A52D-19CB8D3E9953}" type="datetimeFigureOut">
              <a:rPr lang="en-US" smtClean="0"/>
              <a:t>6/9/2011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1235BC-28A4-4930-92B6-96DBC691550A}" type="slidenum">
              <a:rPr lang="en-US" smtClean="0"/>
              <a:t>‹#›</a:t>
            </a:fld>
            <a:endParaRPr lang="en-US" dirty="0"/>
          </a:p>
        </p:txBody>
      </p:sp>
    </p:spTree>
    <p:extLst>
      <p:ext uri="{BB962C8B-B14F-4D97-AF65-F5344CB8AC3E}">
        <p14:creationId xmlns:p14="http://schemas.microsoft.com/office/powerpoint/2010/main" val="331337610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blueletterbible.org/Bible.cfm?b=Pro&amp;c=15&amp;t=NASB#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blueletterbible.org/Bible.cfm?b=Pro&amp;c=11&amp;t=NASB#3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Opening Prayer</a:t>
            </a:r>
            <a:r>
              <a:rPr lang="en-US" baseline="0" dirty="0" smtClean="0"/>
              <a:t> if not already spoken.  Read Psalm One with next two slides.</a:t>
            </a:r>
          </a:p>
        </p:txBody>
      </p:sp>
    </p:spTree>
    <p:extLst>
      <p:ext uri="{BB962C8B-B14F-4D97-AF65-F5344CB8AC3E}">
        <p14:creationId xmlns:p14="http://schemas.microsoft.com/office/powerpoint/2010/main" val="26799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Our Great Shepherd; and Shepherds have staffs or rods; usually wood.</a:t>
            </a:r>
            <a:r>
              <a:rPr lang="en-US" baseline="0" dirty="0" smtClean="0"/>
              <a:t>  </a:t>
            </a:r>
          </a:p>
          <a:p>
            <a:r>
              <a:rPr lang="en-US" dirty="0" smtClean="0"/>
              <a:t>Words for Rod and Staff in Hebrew</a:t>
            </a:r>
            <a:r>
              <a:rPr lang="en-US" baseline="0" dirty="0" smtClean="0"/>
              <a:t> show connections to both trees and judgment,  authority or ruling.  Which day was our Messiah raised up?    The third day!</a:t>
            </a:r>
          </a:p>
          <a:p>
            <a:endParaRPr lang="en-US" baseline="0" dirty="0" smtClean="0"/>
          </a:p>
          <a:p>
            <a:r>
              <a:rPr lang="en-US" baseline="0" dirty="0" smtClean="0"/>
              <a:t>The final day, Messiah on His return will have a rod of iron; an entirely different picture!</a:t>
            </a:r>
            <a:endParaRPr lang="en-US" dirty="0"/>
          </a:p>
        </p:txBody>
      </p:sp>
    </p:spTree>
    <p:extLst>
      <p:ext uri="{BB962C8B-B14F-4D97-AF65-F5344CB8AC3E}">
        <p14:creationId xmlns:p14="http://schemas.microsoft.com/office/powerpoint/2010/main" val="236782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start with wisdom, we end with fear….but Fear of God is the beginning of……wisdom.  Fear as</a:t>
            </a:r>
            <a:r>
              <a:rPr lang="en-US" baseline="0" dirty="0" smtClean="0"/>
              <a:t> in awe/reverence</a:t>
            </a:r>
            <a:endParaRPr lang="en-US" dirty="0" smtClean="0"/>
          </a:p>
          <a:p>
            <a:r>
              <a:rPr lang="en-US" dirty="0" smtClean="0"/>
              <a:t>All from the Central Governing Spirit; our Father God!  All of one piece, like the gold</a:t>
            </a:r>
            <a:r>
              <a:rPr lang="en-US" baseline="0" dirty="0" smtClean="0"/>
              <a:t>en lampstand.</a:t>
            </a:r>
            <a:endParaRPr lang="en-US" dirty="0" smtClean="0"/>
          </a:p>
          <a:p>
            <a:endParaRPr lang="en-US" dirty="0" smtClean="0"/>
          </a:p>
          <a:p>
            <a:r>
              <a:rPr lang="en-US" dirty="0" smtClean="0"/>
              <a:t>THIS is the tree we want to eat from and grow in! Growth cycles annually, around and around!</a:t>
            </a:r>
            <a:endParaRPr lang="en-US" dirty="0"/>
          </a:p>
        </p:txBody>
      </p:sp>
    </p:spTree>
    <p:extLst>
      <p:ext uri="{BB962C8B-B14F-4D97-AF65-F5344CB8AC3E}">
        <p14:creationId xmlns:p14="http://schemas.microsoft.com/office/powerpoint/2010/main" val="153961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Concentrating</a:t>
            </a:r>
            <a:r>
              <a:rPr lang="en-US" baseline="0" dirty="0" smtClean="0"/>
              <a:t> on the first three today;</a:t>
            </a:r>
          </a:p>
          <a:p>
            <a:endParaRPr lang="en-US" baseline="0" dirty="0" smtClean="0"/>
          </a:p>
          <a:p>
            <a:r>
              <a:rPr lang="en-US" baseline="0" dirty="0" smtClean="0"/>
              <a:t>Wisdom leads to understanding which builds together into wise counsel!</a:t>
            </a:r>
            <a:endParaRPr lang="en-US" dirty="0"/>
          </a:p>
        </p:txBody>
      </p:sp>
    </p:spTree>
    <p:extLst>
      <p:ext uri="{BB962C8B-B14F-4D97-AF65-F5344CB8AC3E}">
        <p14:creationId xmlns:p14="http://schemas.microsoft.com/office/powerpoint/2010/main" val="199831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it surprise us that the kind of opposition that arises is presented in a group of seven as well?</a:t>
            </a:r>
          </a:p>
          <a:p>
            <a:r>
              <a:rPr lang="en-US" sz="1200" kern="1200" dirty="0" smtClean="0">
                <a:solidFill>
                  <a:schemeClr val="tx1"/>
                </a:solidFill>
                <a:effectLst/>
                <a:latin typeface="+mn-lt"/>
                <a:ea typeface="+mn-ea"/>
                <a:cs typeface="+mn-cs"/>
              </a:rPr>
              <a:t>HAUGHTINESS, 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quality of being haughty; pride mingled with some degree of contempt for others; arrogance. Haughtiness is a form of pride as well.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Isa 2:11 The lofty looks of man shall be humbled, and the haughtiness of men shall be bowed down, and the LORD alone shall be exalted in that day.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you look up scriptures referring to haughtiness it always refers to those who are rebellious against God and His Ways and contempt for His people.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Jer 48:29 We have heard the pride of Moab, (he is exceeding proud) his loftiness, and his arrogancy, and his pride, and the haughtiness of his heart.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 8:13 The fear of the LORD is to hate evil: pride, and arrogancy, and the evil way, and the froward mouth, do I hate.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Pro 11:2 When pride cometh, then cometh shame: but with the lowly is wisdom.  </a:t>
            </a:r>
          </a:p>
          <a:p>
            <a:r>
              <a:rPr lang="en-US" sz="1200" kern="1200" dirty="0" smtClean="0">
                <a:solidFill>
                  <a:schemeClr val="tx1"/>
                </a:solidFill>
                <a:effectLst/>
                <a:latin typeface="+mn-lt"/>
                <a:ea typeface="+mn-ea"/>
                <a:cs typeface="+mn-cs"/>
              </a:rPr>
              <a:t>Pro 13:10 Only by pride cometh contention: but with the well advised is wisdom.</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Pro 14:3 In the mouth of the foolish is a rod of pride: but the lips of the wise shall preserve them.</a:t>
            </a:r>
          </a:p>
          <a:p>
            <a:r>
              <a:rPr lang="en-US" sz="1200" kern="1200" dirty="0" smtClean="0">
                <a:solidFill>
                  <a:schemeClr val="tx1"/>
                </a:solidFill>
                <a:effectLst/>
                <a:latin typeface="+mn-lt"/>
                <a:ea typeface="+mn-ea"/>
                <a:cs typeface="+mn-cs"/>
              </a:rPr>
              <a:t>Pro 16:18 Pride goeth before destruction, and an haughty spirit before a fall.</a:t>
            </a:r>
            <a:endParaRPr lang="en-US" dirty="0"/>
          </a:p>
        </p:txBody>
      </p:sp>
    </p:spTree>
    <p:extLst>
      <p:ext uri="{BB962C8B-B14F-4D97-AF65-F5344CB8AC3E}">
        <p14:creationId xmlns:p14="http://schemas.microsoft.com/office/powerpoint/2010/main" val="3307023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Trouble  meaning opposition.</a:t>
            </a:r>
          </a:p>
          <a:p>
            <a:endParaRPr lang="en-US" dirty="0" smtClean="0"/>
          </a:p>
          <a:p>
            <a:r>
              <a:rPr lang="en-US" dirty="0" smtClean="0"/>
              <a:t>The spirit we listen to affects</a:t>
            </a:r>
            <a:r>
              <a:rPr lang="en-US" baseline="0" dirty="0" smtClean="0"/>
              <a:t> our character and behavior. These types of troubles usually mean spiritual issues, not just immaturity.</a:t>
            </a:r>
          </a:p>
          <a:p>
            <a:endParaRPr lang="en-US" dirty="0"/>
          </a:p>
        </p:txBody>
      </p:sp>
    </p:spTree>
    <p:extLst>
      <p:ext uri="{BB962C8B-B14F-4D97-AF65-F5344CB8AC3E}">
        <p14:creationId xmlns:p14="http://schemas.microsoft.com/office/powerpoint/2010/main" val="2006064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0263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Responses</a:t>
            </a:r>
            <a:r>
              <a:rPr lang="en-US" baseline="0" dirty="0" smtClean="0"/>
              <a:t> written on dry erase board    Sorting                Often/ Rarely</a:t>
            </a:r>
          </a:p>
          <a:p>
            <a:r>
              <a:rPr lang="en-US" baseline="0" dirty="0" smtClean="0"/>
              <a:t>                                                          Enough time?       Often/Rarely</a:t>
            </a:r>
          </a:p>
          <a:p>
            <a:r>
              <a:rPr lang="en-US" baseline="0" dirty="0" smtClean="0"/>
              <a:t>                                                          Criteria?               Clear/unclear</a:t>
            </a:r>
          </a:p>
          <a:p>
            <a:r>
              <a:rPr lang="en-US" baseline="0" dirty="0" smtClean="0"/>
              <a:t>                                                          Right Call made?   Often/rarely</a:t>
            </a:r>
            <a:endParaRPr lang="en-US" dirty="0"/>
          </a:p>
        </p:txBody>
      </p:sp>
    </p:spTree>
    <p:extLst>
      <p:ext uri="{BB962C8B-B14F-4D97-AF65-F5344CB8AC3E}">
        <p14:creationId xmlns:p14="http://schemas.microsoft.com/office/powerpoint/2010/main" val="1233165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Serpent:  Ophis</a:t>
            </a:r>
            <a:r>
              <a:rPr lang="en-US" baseline="0" dirty="0" smtClean="0"/>
              <a:t>   Strong's 3789   (Ah-fece)   for sharpness of vision   </a:t>
            </a:r>
            <a:r>
              <a:rPr lang="en-US" b="1" dirty="0" smtClean="0">
                <a:effectLst/>
              </a:rPr>
              <a:t>1)</a:t>
            </a:r>
            <a:r>
              <a:rPr lang="en-US" dirty="0" smtClean="0">
                <a:effectLst/>
              </a:rPr>
              <a:t> to look at, behold</a:t>
            </a:r>
          </a:p>
          <a:p>
            <a:r>
              <a:rPr lang="en-US" b="1" dirty="0" smtClean="0">
                <a:effectLst/>
              </a:rPr>
              <a:t>2)</a:t>
            </a:r>
            <a:r>
              <a:rPr lang="en-US" dirty="0" smtClean="0">
                <a:effectLst/>
              </a:rPr>
              <a:t> to allow one's self to be seen, to appear    </a:t>
            </a:r>
          </a:p>
          <a:p>
            <a:r>
              <a:rPr lang="en-US" dirty="0" smtClean="0">
                <a:effectLst/>
              </a:rPr>
              <a:t>Doves   peristerah    Strong's 4058  dove, pigeon;  apparent harmlessness</a:t>
            </a:r>
          </a:p>
          <a:p>
            <a:endParaRPr lang="en-US" dirty="0" smtClean="0">
              <a:effectLst/>
            </a:endParaRPr>
          </a:p>
          <a:p>
            <a:r>
              <a:rPr lang="en-US" dirty="0" smtClean="0">
                <a:effectLst/>
              </a:rPr>
              <a:t>Questions on Part 1  Spiritual Picture?</a:t>
            </a:r>
          </a:p>
          <a:p>
            <a:endParaRPr lang="en-US" dirty="0"/>
          </a:p>
        </p:txBody>
      </p:sp>
    </p:spTree>
    <p:extLst>
      <p:ext uri="{BB962C8B-B14F-4D97-AF65-F5344CB8AC3E}">
        <p14:creationId xmlns:p14="http://schemas.microsoft.com/office/powerpoint/2010/main" val="312992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before we go on to Part 2?</a:t>
            </a:r>
            <a:endParaRPr lang="en-US" dirty="0"/>
          </a:p>
        </p:txBody>
      </p:sp>
    </p:spTree>
    <p:extLst>
      <p:ext uri="{BB962C8B-B14F-4D97-AF65-F5344CB8AC3E}">
        <p14:creationId xmlns:p14="http://schemas.microsoft.com/office/powerpoint/2010/main" val="130216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Grateful thanks</a:t>
            </a:r>
            <a:r>
              <a:rPr lang="en-US" baseline="0" dirty="0" smtClean="0"/>
              <a:t> to E. James Wilder, PhD and the staff of Shepherd’s House who have given their blessing to our use and development of this material.</a:t>
            </a:r>
            <a:endParaRPr lang="en-US" dirty="0"/>
          </a:p>
        </p:txBody>
      </p:sp>
    </p:spTree>
    <p:extLst>
      <p:ext uri="{BB962C8B-B14F-4D97-AF65-F5344CB8AC3E}">
        <p14:creationId xmlns:p14="http://schemas.microsoft.com/office/powerpoint/2010/main" val="368755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7702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573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8734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t>
            </a:r>
            <a:r>
              <a:rPr lang="en-US" baseline="0" dirty="0" smtClean="0"/>
              <a:t> is a Life Model equipping community. Attempting to help people mature in every way needed. </a:t>
            </a:r>
            <a:endParaRPr lang="en-US" dirty="0"/>
          </a:p>
        </p:txBody>
      </p:sp>
    </p:spTree>
    <p:extLst>
      <p:ext uri="{BB962C8B-B14F-4D97-AF65-F5344CB8AC3E}">
        <p14:creationId xmlns:p14="http://schemas.microsoft.com/office/powerpoint/2010/main" val="1865311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resulting problem in adult life when tasks fail:  weak and stormy relationships</a:t>
            </a:r>
            <a:endParaRPr lang="en-US" dirty="0"/>
          </a:p>
        </p:txBody>
      </p:sp>
    </p:spTree>
    <p:extLst>
      <p:ext uri="{BB962C8B-B14F-4D97-AF65-F5344CB8AC3E}">
        <p14:creationId xmlns:p14="http://schemas.microsoft.com/office/powerpoint/2010/main" val="4235731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resulting problem in adult life when tasks not completed;  Not taking responsibility for self</a:t>
            </a:r>
            <a:endParaRPr lang="en-US" dirty="0"/>
          </a:p>
        </p:txBody>
      </p:sp>
    </p:spTree>
    <p:extLst>
      <p:ext uri="{BB962C8B-B14F-4D97-AF65-F5344CB8AC3E}">
        <p14:creationId xmlns:p14="http://schemas.microsoft.com/office/powerpoint/2010/main" val="3873115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a:t>
            </a:r>
            <a:r>
              <a:rPr lang="en-US" baseline="0" dirty="0" smtClean="0"/>
              <a:t> Resulting Problem in adult life when tasks not completed:  lacks capacity to be in mutually satisfactory relationships</a:t>
            </a:r>
          </a:p>
          <a:p>
            <a:endParaRPr lang="en-US" baseline="0" dirty="0" smtClean="0"/>
          </a:p>
          <a:p>
            <a:r>
              <a:rPr lang="en-US" baseline="0" dirty="0" smtClean="0"/>
              <a:t>Not enough time to go through Parent and Elder but you get the idea!  Jim Wilder’s opinion after years of practice and international conference trainings is that most men in America are functioning between infant and child stage; and of course, that does not leave out the many women who are also chronologically older but emotionally still a child.</a:t>
            </a:r>
            <a:endParaRPr lang="en-US" dirty="0"/>
          </a:p>
        </p:txBody>
      </p:sp>
    </p:spTree>
    <p:extLst>
      <p:ext uri="{BB962C8B-B14F-4D97-AF65-F5344CB8AC3E}">
        <p14:creationId xmlns:p14="http://schemas.microsoft.com/office/powerpoint/2010/main" val="3807456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8379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9104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maturity levels and the maturity of those we mentor will make</a:t>
            </a:r>
            <a:r>
              <a:rPr lang="en-US" baseline="0" dirty="0" smtClean="0"/>
              <a:t> a big difference how things go!</a:t>
            </a:r>
          </a:p>
          <a:p>
            <a:r>
              <a:rPr lang="en-US" baseline="0" dirty="0" smtClean="0"/>
              <a:t>Yet if you check Scripture for the word “mature” or “maturity”  it isn’t there in most translations!  </a:t>
            </a:r>
          </a:p>
          <a:p>
            <a:r>
              <a:rPr lang="en-US" baseline="0" dirty="0" smtClean="0"/>
              <a:t>How do we know this is a Scriptural way to proceed?  In part, From the picture of the trees!</a:t>
            </a:r>
            <a:endParaRPr lang="en-US" dirty="0"/>
          </a:p>
        </p:txBody>
      </p:sp>
    </p:spTree>
    <p:extLst>
      <p:ext uri="{BB962C8B-B14F-4D97-AF65-F5344CB8AC3E}">
        <p14:creationId xmlns:p14="http://schemas.microsoft.com/office/powerpoint/2010/main" val="987831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wouldn’t expect a first year crop</a:t>
            </a:r>
            <a:r>
              <a:rPr lang="en-US" baseline="0" dirty="0" smtClean="0"/>
              <a:t> from a fruit tree, nor should we expect good fruit and wise counsel from someone who hasn’t yet matured.  This does NOT automatically mean years!  In fact, we often see that an immature “tree” or man has enough trouble trying to imagine what might be the right thing to do. We shouldn’t be surprised but rather “dig in” to find out where are the holes in the maturity process. This is true for both those who mentor, in doing self examination, as well as being aware of the maturity level of those we are asked to disciple and teach.</a:t>
            </a:r>
            <a:endParaRPr lang="en-US" dirty="0"/>
          </a:p>
        </p:txBody>
      </p:sp>
    </p:spTree>
    <p:extLst>
      <p:ext uri="{BB962C8B-B14F-4D97-AF65-F5344CB8AC3E}">
        <p14:creationId xmlns:p14="http://schemas.microsoft.com/office/powerpoint/2010/main" val="79589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8112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Fullness, Perfection    often used with connotation</a:t>
            </a:r>
            <a:r>
              <a:rPr lang="en-US" baseline="0" dirty="0" smtClean="0"/>
              <a:t> of maturity.</a:t>
            </a:r>
          </a:p>
          <a:p>
            <a:r>
              <a:rPr lang="en-US" dirty="0" smtClean="0">
                <a:effectLst/>
                <a:hlinkClick r:id="rId3" action="ppaction://hlinkfile"/>
              </a:rPr>
              <a:t>Pro 15:4</a:t>
            </a:r>
            <a:r>
              <a:rPr lang="en-US" dirty="0" smtClean="0">
                <a:effectLst/>
              </a:rPr>
              <a:t> A soothing tongue is a tree of life, But perversion in it crushes the spirit.</a:t>
            </a:r>
            <a:endParaRPr lang="en-US" dirty="0"/>
          </a:p>
        </p:txBody>
      </p:sp>
    </p:spTree>
    <p:extLst>
      <p:ext uri="{BB962C8B-B14F-4D97-AF65-F5344CB8AC3E}">
        <p14:creationId xmlns:p14="http://schemas.microsoft.com/office/powerpoint/2010/main" val="4029607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hlinkClick r:id="rId3" action="ppaction://hlinkfile"/>
              </a:rPr>
              <a:t>Pro 11:30</a:t>
            </a:r>
            <a:r>
              <a:rPr lang="en-US" dirty="0" smtClean="0">
                <a:effectLst/>
              </a:rPr>
              <a:t> The fruit of the righteous is a tree of life, And he who is wise wins souls.</a:t>
            </a:r>
            <a:endParaRPr lang="en-US" dirty="0"/>
          </a:p>
        </p:txBody>
      </p:sp>
    </p:spTree>
    <p:extLst>
      <p:ext uri="{BB962C8B-B14F-4D97-AF65-F5344CB8AC3E}">
        <p14:creationId xmlns:p14="http://schemas.microsoft.com/office/powerpoint/2010/main" val="619392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267200"/>
            <a:ext cx="5486400" cy="609600"/>
          </a:xfrm>
        </p:spPr>
        <p:txBody>
          <a:bodyPr/>
          <a:lstStyle/>
          <a:p>
            <a:r>
              <a:rPr lang="en-US" dirty="0" smtClean="0"/>
              <a:t>Our Messiah!!  He is for the healing of the nations! He is coming again soon.</a:t>
            </a:r>
          </a:p>
          <a:p>
            <a:endParaRPr lang="en-US" dirty="0" smtClean="0"/>
          </a:p>
          <a:p>
            <a:r>
              <a:rPr lang="en-US" dirty="0" smtClean="0"/>
              <a:t>Questions on Life Model Portion?</a:t>
            </a:r>
            <a:endParaRPr lang="en-US" dirty="0"/>
          </a:p>
        </p:txBody>
      </p:sp>
    </p:spTree>
    <p:extLst>
      <p:ext uri="{BB962C8B-B14F-4D97-AF65-F5344CB8AC3E}">
        <p14:creationId xmlns:p14="http://schemas.microsoft.com/office/powerpoint/2010/main" val="3792043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indicators of immaturity is difficulty in maintaining stable relationships.</a:t>
            </a:r>
            <a:r>
              <a:rPr lang="en-US" baseline="0" dirty="0" smtClean="0"/>
              <a:t>  Some people have never had the opportunity to develop trust with another person, nor do they know themselves and how to persevere to do the hard things.  These “holes” leave opportunity for a predictable set of behaviors to develop; NOT the kind that we want to see grow! Falling away from the tree of life!</a:t>
            </a:r>
            <a:endParaRPr lang="en-US" dirty="0"/>
          </a:p>
        </p:txBody>
      </p:sp>
    </p:spTree>
    <p:extLst>
      <p:ext uri="{BB962C8B-B14F-4D97-AF65-F5344CB8AC3E}">
        <p14:creationId xmlns:p14="http://schemas.microsoft.com/office/powerpoint/2010/main" val="3743663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thanks to Dr. Stephen Karpman who graciously gave his</a:t>
            </a:r>
            <a:r>
              <a:rPr lang="en-US" baseline="0" dirty="0" smtClean="0"/>
              <a:t> permission for us to use his model and develop it for community.</a:t>
            </a:r>
          </a:p>
          <a:p>
            <a:endParaRPr lang="en-US" baseline="0" dirty="0" smtClean="0"/>
          </a:p>
          <a:p>
            <a:r>
              <a:rPr lang="en-US" baseline="0" dirty="0" smtClean="0"/>
              <a:t>Bonus track of Janell Schroeder, of SAM, providing a review of the Stages of the Life Model.</a:t>
            </a:r>
            <a:endParaRPr lang="en-US" dirty="0"/>
          </a:p>
        </p:txBody>
      </p:sp>
    </p:spTree>
    <p:extLst>
      <p:ext uri="{BB962C8B-B14F-4D97-AF65-F5344CB8AC3E}">
        <p14:creationId xmlns:p14="http://schemas.microsoft.com/office/powerpoint/2010/main" val="780788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8010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 dirty="0" smtClean="0"/>
              <a:t>CAUTION: There is such a thing as a real victim!  There is such a thing as someone offering</a:t>
            </a:r>
            <a:r>
              <a:rPr lang="en-US" sz="300" baseline="0" dirty="0" smtClean="0"/>
              <a:t> genuine, appropriate help.</a:t>
            </a:r>
          </a:p>
          <a:p>
            <a:r>
              <a:rPr lang="en-US" sz="300" baseline="0" dirty="0" smtClean="0"/>
              <a:t>There is such a thing as someone expressing appropriate anger.</a:t>
            </a:r>
          </a:p>
          <a:p>
            <a:r>
              <a:rPr lang="en-US" sz="300" baseline="0" dirty="0" smtClean="0"/>
              <a:t>A simple and common mistake is to think that anyone who does these things appropriately is falling into the Drama Triangle script. The key is to look at the fruit of the behavior.  The maturity of the people involved will also affect correct understanding.</a:t>
            </a:r>
            <a:endParaRPr lang="en-US" sz="300" dirty="0"/>
          </a:p>
        </p:txBody>
      </p:sp>
    </p:spTree>
    <p:extLst>
      <p:ext uri="{BB962C8B-B14F-4D97-AF65-F5344CB8AC3E}">
        <p14:creationId xmlns:p14="http://schemas.microsoft.com/office/powerpoint/2010/main" val="743966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who</a:t>
            </a:r>
            <a:r>
              <a:rPr lang="en-US" baseline="0" dirty="0" smtClean="0"/>
              <a:t> fall into this pattern are especially good at one role; many switch back and forth between two; and there are also those who swing all the way around through all three.</a:t>
            </a:r>
            <a:endParaRPr lang="en-US" dirty="0"/>
          </a:p>
        </p:txBody>
      </p:sp>
    </p:spTree>
    <p:extLst>
      <p:ext uri="{BB962C8B-B14F-4D97-AF65-F5344CB8AC3E}">
        <p14:creationId xmlns:p14="http://schemas.microsoft.com/office/powerpoint/2010/main" val="3902292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Usually follows these pathways first…</a:t>
            </a:r>
          </a:p>
          <a:p>
            <a:r>
              <a:rPr lang="en-US" dirty="0" smtClean="0"/>
              <a:t>Upper positions seen as more powerful; desirable.</a:t>
            </a:r>
            <a:endParaRPr lang="en-US" dirty="0"/>
          </a:p>
        </p:txBody>
      </p:sp>
    </p:spTree>
    <p:extLst>
      <p:ext uri="{BB962C8B-B14F-4D97-AF65-F5344CB8AC3E}">
        <p14:creationId xmlns:p14="http://schemas.microsoft.com/office/powerpoint/2010/main" val="3902292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Usually</a:t>
            </a:r>
            <a:r>
              <a:rPr lang="en-US" baseline="0" dirty="0" smtClean="0"/>
              <a:t> temporary state of “closeness” is seen as a reward for persistence, and staying involved long enough to get there.</a:t>
            </a:r>
          </a:p>
          <a:p>
            <a:r>
              <a:rPr lang="en-US" baseline="0" dirty="0" smtClean="0"/>
              <a:t>But the fall from grace is usually pretty hard; back to the other roles.</a:t>
            </a:r>
            <a:endParaRPr lang="en-US" dirty="0"/>
          </a:p>
        </p:txBody>
      </p:sp>
    </p:spTree>
    <p:extLst>
      <p:ext uri="{BB962C8B-B14F-4D97-AF65-F5344CB8AC3E}">
        <p14:creationId xmlns:p14="http://schemas.microsoft.com/office/powerpoint/2010/main" val="390229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2539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 of temporary truce and back into usual chaos…. Love???  Relationship???</a:t>
            </a:r>
          </a:p>
        </p:txBody>
      </p:sp>
    </p:spTree>
    <p:extLst>
      <p:ext uri="{BB962C8B-B14F-4D97-AF65-F5344CB8AC3E}">
        <p14:creationId xmlns:p14="http://schemas.microsoft.com/office/powerpoint/2010/main" val="3902292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7247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401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 Goal is NOT to be flowing around the triangle</a:t>
            </a:r>
            <a:r>
              <a:rPr lang="en-US" baseline="0" dirty="0" smtClean="0"/>
              <a:t> anymore: but standing outside it in Prayerful Strength!  Not being drawn into unwise counsel or behavior, but supplying wisdom, understanding and Truth!</a:t>
            </a:r>
            <a:endParaRPr lang="en-US" dirty="0"/>
          </a:p>
        </p:txBody>
      </p:sp>
    </p:spTree>
    <p:extLst>
      <p:ext uri="{BB962C8B-B14F-4D97-AF65-F5344CB8AC3E}">
        <p14:creationId xmlns:p14="http://schemas.microsoft.com/office/powerpoint/2010/main" val="3902292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wisdom</a:t>
            </a:r>
            <a:r>
              <a:rPr lang="en-US" baseline="0" dirty="0" smtClean="0"/>
              <a:t> and understanding about the Word and How we are designed will lead to giving wise counsel to those who are thirsty for the Truth.  Recognizing the Drama Triangle at work will also help spot when the conversation is “stuck” or going off track to enable getting back to the focus on encouragement and exhorting to follow our Messiah, not matter what the circumstances or environment.  Teaching this process to those we mentor gives a “frame of reference” they will be able to relate to. If they are serious about learning, they will receive the re-direction.</a:t>
            </a:r>
            <a:endParaRPr lang="en-US" dirty="0"/>
          </a:p>
        </p:txBody>
      </p:sp>
    </p:spTree>
    <p:extLst>
      <p:ext uri="{BB962C8B-B14F-4D97-AF65-F5344CB8AC3E}">
        <p14:creationId xmlns:p14="http://schemas.microsoft.com/office/powerpoint/2010/main" val="2215637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Exhortation and Encouragement       Speaking</a:t>
            </a:r>
            <a:r>
              <a:rPr lang="en-US" baseline="0" dirty="0" smtClean="0"/>
              <a:t> FOR what is good and AGAINST what is bad!</a:t>
            </a:r>
            <a:endParaRPr lang="en-US" dirty="0"/>
          </a:p>
        </p:txBody>
      </p:sp>
    </p:spTree>
    <p:extLst>
      <p:ext uri="{BB962C8B-B14F-4D97-AF65-F5344CB8AC3E}">
        <p14:creationId xmlns:p14="http://schemas.microsoft.com/office/powerpoint/2010/main" val="1039930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maturity</a:t>
            </a:r>
            <a:r>
              <a:rPr lang="en-US" baseline="0" dirty="0" smtClean="0"/>
              <a:t> and “kind” of tree you are will determine what kind of “trees” you raise up in others.</a:t>
            </a:r>
            <a:endParaRPr lang="en-US" dirty="0"/>
          </a:p>
        </p:txBody>
      </p:sp>
    </p:spTree>
    <p:extLst>
      <p:ext uri="{BB962C8B-B14F-4D97-AF65-F5344CB8AC3E}">
        <p14:creationId xmlns:p14="http://schemas.microsoft.com/office/powerpoint/2010/main" val="1574774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the best “trees</a:t>
            </a:r>
            <a:r>
              <a:rPr lang="en-US" baseline="0" dirty="0" smtClean="0"/>
              <a:t>” run into resistance!   Most of our God’s children are rebellious.</a:t>
            </a:r>
          </a:p>
          <a:p>
            <a:r>
              <a:rPr lang="en-US" baseline="0" dirty="0" smtClean="0"/>
              <a:t>The seven abominations  of rebellion in our human spirits die hard.    Don’t be surprised!  Be Wise!   </a:t>
            </a:r>
          </a:p>
          <a:p>
            <a:r>
              <a:rPr lang="en-US" baseline="0" dirty="0" smtClean="0"/>
              <a:t>Remember Step 4!     EXPECT IT!    Recognize it and don’t fall into it!</a:t>
            </a:r>
          </a:p>
          <a:p>
            <a:r>
              <a:rPr lang="en-US" baseline="0" dirty="0" smtClean="0"/>
              <a:t>If you later realize you did, go back and walk it through with the person as a teaching tool.</a:t>
            </a:r>
          </a:p>
          <a:p>
            <a:endParaRPr lang="en-US" dirty="0"/>
          </a:p>
        </p:txBody>
      </p:sp>
    </p:spTree>
    <p:extLst>
      <p:ext uri="{BB962C8B-B14F-4D97-AF65-F5344CB8AC3E}">
        <p14:creationId xmlns:p14="http://schemas.microsoft.com/office/powerpoint/2010/main" val="3486454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Jail Ministry! An opportunity</a:t>
            </a:r>
            <a:r>
              <a:rPr lang="en-US" baseline="0" dirty="0" smtClean="0"/>
              <a:t> to stand as a straight and firm elder to bring life and to </a:t>
            </a:r>
          </a:p>
          <a:p>
            <a:r>
              <a:rPr lang="en-US" baseline="0" dirty="0" smtClean="0"/>
              <a:t>         water “thirsty” trees!</a:t>
            </a:r>
            <a:endParaRPr lang="en-US" dirty="0"/>
          </a:p>
        </p:txBody>
      </p:sp>
    </p:spTree>
    <p:extLst>
      <p:ext uri="{BB962C8B-B14F-4D97-AF65-F5344CB8AC3E}">
        <p14:creationId xmlns:p14="http://schemas.microsoft.com/office/powerpoint/2010/main" val="4082889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277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helps to know whether something we are dealing with is a spiritual issue or a maturity</a:t>
            </a:r>
            <a:r>
              <a:rPr lang="en-US" baseline="0" dirty="0" smtClean="0"/>
              <a:t> one.</a:t>
            </a:r>
          </a:p>
          <a:p>
            <a:r>
              <a:rPr lang="en-US" baseline="0" dirty="0" smtClean="0"/>
              <a:t>This will have an impact on the quality of all relationship interactions and your determination as to how to handle situations.</a:t>
            </a:r>
          </a:p>
          <a:p>
            <a:endParaRPr lang="en-US" baseline="0" dirty="0" smtClean="0"/>
          </a:p>
          <a:p>
            <a:r>
              <a:rPr lang="en-US" baseline="0" dirty="0" smtClean="0"/>
              <a:t>I will stop for questions after each part before we go on to build on the next.</a:t>
            </a:r>
            <a:endParaRPr lang="en-US" dirty="0"/>
          </a:p>
        </p:txBody>
      </p:sp>
    </p:spTree>
    <p:extLst>
      <p:ext uri="{BB962C8B-B14F-4D97-AF65-F5344CB8AC3E}">
        <p14:creationId xmlns:p14="http://schemas.microsoft.com/office/powerpoint/2010/main" val="794282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402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207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359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think of more examples;</a:t>
            </a:r>
            <a:r>
              <a:rPr lang="en-US" baseline="0" dirty="0" smtClean="0"/>
              <a:t>  And there is a study on men and trees on our SAM website.</a:t>
            </a:r>
            <a:endParaRPr lang="en-US" dirty="0"/>
          </a:p>
        </p:txBody>
      </p:sp>
    </p:spTree>
    <p:extLst>
      <p:ext uri="{BB962C8B-B14F-4D97-AF65-F5344CB8AC3E}">
        <p14:creationId xmlns:p14="http://schemas.microsoft.com/office/powerpoint/2010/main" val="85344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a:t>
            </a:r>
            <a:r>
              <a:rPr lang="en-US" baseline="0" dirty="0" smtClean="0"/>
              <a:t> remember which day of Creation trees were made?              The Third Day</a:t>
            </a:r>
            <a:endParaRPr lang="en-US" dirty="0"/>
          </a:p>
        </p:txBody>
      </p:sp>
    </p:spTree>
    <p:extLst>
      <p:ext uri="{BB962C8B-B14F-4D97-AF65-F5344CB8AC3E}">
        <p14:creationId xmlns:p14="http://schemas.microsoft.com/office/powerpoint/2010/main" val="233028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66EF0576-FB8A-4BF5-AD0B-41F32633DD41}" type="datetime1">
              <a:rPr lang="en-US" smtClean="0"/>
              <a:t>6/9/2011</a:t>
            </a:fld>
            <a:endParaRPr lang="en-US" dirty="0"/>
          </a:p>
        </p:txBody>
      </p:sp>
      <p:sp>
        <p:nvSpPr>
          <p:cNvPr id="5" name="Footer Placeholder 4"/>
          <p:cNvSpPr>
            <a:spLocks noGrp="1"/>
          </p:cNvSpPr>
          <p:nvPr>
            <p:ph type="ftr" sz="quarter" idx="11"/>
          </p:nvPr>
        </p:nvSpPr>
        <p:spPr/>
        <p:txBody>
          <a:bodyPr/>
          <a:lstStyle/>
          <a:p>
            <a:r>
              <a:rPr lang="en-US" dirty="0" smtClean="0"/>
              <a:t>.</a:t>
            </a:r>
            <a:endParaRPr lang="en-US" dirty="0"/>
          </a:p>
        </p:txBody>
      </p:sp>
      <p:sp>
        <p:nvSpPr>
          <p:cNvPr id="6" name="Slide Number Placeholder 5"/>
          <p:cNvSpPr>
            <a:spLocks noGrp="1"/>
          </p:cNvSpPr>
          <p:nvPr>
            <p:ph type="sldNum" sz="quarter" idx="12"/>
          </p:nvPr>
        </p:nvSpPr>
        <p:spPr/>
        <p:txBody>
          <a:bodyPr/>
          <a:lstStyle/>
          <a:p>
            <a:fld id="{049ABEC0-D77A-46FF-ACD9-EF517F74F030}" type="slidenum">
              <a:rPr lang="en-US" smtClean="0"/>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DCDEF7-9F8A-4FA9-83E7-AC0739A077E4}" type="datetime1">
              <a:rPr lang="en-US" smtClean="0"/>
              <a:t>6/9/2011</a:t>
            </a:fld>
            <a:endParaRPr lang="en-US" dirty="0"/>
          </a:p>
        </p:txBody>
      </p:sp>
      <p:sp>
        <p:nvSpPr>
          <p:cNvPr id="5" name="Footer Placeholder 4"/>
          <p:cNvSpPr>
            <a:spLocks noGrp="1"/>
          </p:cNvSpPr>
          <p:nvPr>
            <p:ph type="ftr" sz="quarter" idx="11"/>
          </p:nvPr>
        </p:nvSpPr>
        <p:spPr/>
        <p:txBody>
          <a:bodyPr/>
          <a:lstStyle/>
          <a:p>
            <a:r>
              <a:rPr lang="en-US" dirty="0" smtClean="0"/>
              <a:t>.</a:t>
            </a:r>
            <a:endParaRPr lang="en-US" dirty="0"/>
          </a:p>
        </p:txBody>
      </p:sp>
      <p:sp>
        <p:nvSpPr>
          <p:cNvPr id="6" name="Slide Number Placeholder 5"/>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AEC87-CC41-4231-AAD2-4FBB7BFD031B}" type="datetime1">
              <a:rPr lang="en-US" smtClean="0"/>
              <a:t>6/9/2011</a:t>
            </a:fld>
            <a:endParaRPr lang="en-US" dirty="0"/>
          </a:p>
        </p:txBody>
      </p:sp>
      <p:sp>
        <p:nvSpPr>
          <p:cNvPr id="5" name="Footer Placeholder 4"/>
          <p:cNvSpPr>
            <a:spLocks noGrp="1"/>
          </p:cNvSpPr>
          <p:nvPr>
            <p:ph type="ftr" sz="quarter" idx="11"/>
          </p:nvPr>
        </p:nvSpPr>
        <p:spPr/>
        <p:txBody>
          <a:bodyPr/>
          <a:lstStyle/>
          <a:p>
            <a:r>
              <a:rPr lang="en-US" dirty="0" smtClean="0"/>
              <a:t>.</a:t>
            </a:r>
            <a:endParaRPr lang="en-US" dirty="0"/>
          </a:p>
        </p:txBody>
      </p:sp>
      <p:sp>
        <p:nvSpPr>
          <p:cNvPr id="6" name="Slide Number Placeholder 5"/>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8F4CA-9F68-45BE-A5DE-C0D147DA1C01}" type="datetime1">
              <a:rPr lang="en-US" smtClean="0"/>
              <a:t>6/9/2011</a:t>
            </a:fld>
            <a:endParaRPr lang="en-US" dirty="0"/>
          </a:p>
        </p:txBody>
      </p:sp>
      <p:sp>
        <p:nvSpPr>
          <p:cNvPr id="5" name="Footer Placeholder 4"/>
          <p:cNvSpPr>
            <a:spLocks noGrp="1"/>
          </p:cNvSpPr>
          <p:nvPr>
            <p:ph type="ftr" sz="quarter" idx="11"/>
          </p:nvPr>
        </p:nvSpPr>
        <p:spPr/>
        <p:txBody>
          <a:bodyPr/>
          <a:lstStyle/>
          <a:p>
            <a:r>
              <a:rPr lang="en-US" dirty="0" smtClean="0"/>
              <a:t>.</a:t>
            </a:r>
            <a:endParaRPr lang="en-US" dirty="0"/>
          </a:p>
        </p:txBody>
      </p:sp>
      <p:sp>
        <p:nvSpPr>
          <p:cNvPr id="6" name="Slide Number Placeholder 5"/>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9E19A658-A205-4D66-BE3A-C0432C849630}" type="datetime1">
              <a:rPr lang="en-US" smtClean="0"/>
              <a:t>6/9/2011</a:t>
            </a:fld>
            <a:endParaRPr lang="en-US" dirty="0"/>
          </a:p>
        </p:txBody>
      </p:sp>
      <p:sp>
        <p:nvSpPr>
          <p:cNvPr id="91" name="Footer Placeholder 90"/>
          <p:cNvSpPr>
            <a:spLocks noGrp="1"/>
          </p:cNvSpPr>
          <p:nvPr>
            <p:ph type="ftr" sz="quarter" idx="11"/>
          </p:nvPr>
        </p:nvSpPr>
        <p:spPr/>
        <p:txBody>
          <a:bodyPr/>
          <a:lstStyle/>
          <a:p>
            <a:r>
              <a:rPr lang="en-US" dirty="0" smtClean="0"/>
              <a:t>.</a:t>
            </a:r>
            <a:endParaRPr lang="en-US" dirty="0"/>
          </a:p>
        </p:txBody>
      </p:sp>
      <p:sp>
        <p:nvSpPr>
          <p:cNvPr id="92" name="Slide Number Placeholder 91"/>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3FAB6-8FAC-487B-8D48-5EB9638F54F4}" type="datetime1">
              <a:rPr lang="en-US" smtClean="0"/>
              <a:t>6/9/2011</a:t>
            </a:fld>
            <a:endParaRPr lang="en-US" dirty="0"/>
          </a:p>
        </p:txBody>
      </p:sp>
      <p:sp>
        <p:nvSpPr>
          <p:cNvPr id="6" name="Footer Placeholder 5"/>
          <p:cNvSpPr>
            <a:spLocks noGrp="1"/>
          </p:cNvSpPr>
          <p:nvPr>
            <p:ph type="ftr" sz="quarter" idx="11"/>
          </p:nvPr>
        </p:nvSpPr>
        <p:spPr/>
        <p:txBody>
          <a:bodyPr/>
          <a:lstStyle/>
          <a:p>
            <a:r>
              <a:rPr lang="en-US" dirty="0" smtClean="0"/>
              <a:t>.</a:t>
            </a:r>
            <a:endParaRPr lang="en-US" dirty="0"/>
          </a:p>
        </p:txBody>
      </p:sp>
      <p:sp>
        <p:nvSpPr>
          <p:cNvPr id="7" name="Slide Number Placeholder 6"/>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B80F29-1417-44C9-97C3-627FD254BD36}" type="datetime1">
              <a:rPr lang="en-US" smtClean="0"/>
              <a:t>6/9/2011</a:t>
            </a:fld>
            <a:endParaRPr lang="en-US" dirty="0"/>
          </a:p>
        </p:txBody>
      </p:sp>
      <p:sp>
        <p:nvSpPr>
          <p:cNvPr id="8" name="Footer Placeholder 7"/>
          <p:cNvSpPr>
            <a:spLocks noGrp="1"/>
          </p:cNvSpPr>
          <p:nvPr>
            <p:ph type="ftr" sz="quarter" idx="11"/>
          </p:nvPr>
        </p:nvSpPr>
        <p:spPr/>
        <p:txBody>
          <a:bodyPr/>
          <a:lstStyle/>
          <a:p>
            <a:r>
              <a:rPr lang="en-US" dirty="0" smtClean="0"/>
              <a:t>.</a:t>
            </a:r>
            <a:endParaRPr lang="en-US" dirty="0"/>
          </a:p>
        </p:txBody>
      </p:sp>
      <p:sp>
        <p:nvSpPr>
          <p:cNvPr id="9" name="Slide Number Placeholder 8"/>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5A403F-C231-4AD0-BE01-F34A65170685}" type="datetime1">
              <a:rPr lang="en-US" smtClean="0"/>
              <a:t>6/9/2011</a:t>
            </a:fld>
            <a:endParaRPr lang="en-US" dirty="0"/>
          </a:p>
        </p:txBody>
      </p:sp>
      <p:sp>
        <p:nvSpPr>
          <p:cNvPr id="4" name="Footer Placeholder 3"/>
          <p:cNvSpPr>
            <a:spLocks noGrp="1"/>
          </p:cNvSpPr>
          <p:nvPr>
            <p:ph type="ftr" sz="quarter" idx="11"/>
          </p:nvPr>
        </p:nvSpPr>
        <p:spPr/>
        <p:txBody>
          <a:bodyPr/>
          <a:lstStyle/>
          <a:p>
            <a:r>
              <a:rPr lang="en-US" dirty="0" smtClean="0"/>
              <a:t>.</a:t>
            </a:r>
            <a:endParaRPr lang="en-US" dirty="0"/>
          </a:p>
        </p:txBody>
      </p:sp>
      <p:sp>
        <p:nvSpPr>
          <p:cNvPr id="5" name="Slide Number Placeholder 4"/>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D5853-2BBA-47F0-B98A-A06C299BA90C}" type="datetime1">
              <a:rPr lang="en-US" smtClean="0"/>
              <a:t>6/9/2011</a:t>
            </a:fld>
            <a:endParaRPr lang="en-US" dirty="0"/>
          </a:p>
        </p:txBody>
      </p:sp>
      <p:sp>
        <p:nvSpPr>
          <p:cNvPr id="3" name="Footer Placeholder 2"/>
          <p:cNvSpPr>
            <a:spLocks noGrp="1"/>
          </p:cNvSpPr>
          <p:nvPr>
            <p:ph type="ftr" sz="quarter" idx="11"/>
          </p:nvPr>
        </p:nvSpPr>
        <p:spPr/>
        <p:txBody>
          <a:bodyPr/>
          <a:lstStyle/>
          <a:p>
            <a:r>
              <a:rPr lang="en-US" dirty="0" smtClean="0"/>
              <a:t>.</a:t>
            </a:r>
            <a:endParaRPr lang="en-US" dirty="0"/>
          </a:p>
        </p:txBody>
      </p:sp>
      <p:sp>
        <p:nvSpPr>
          <p:cNvPr id="4" name="Slide Number Placeholder 3"/>
          <p:cNvSpPr>
            <a:spLocks noGrp="1"/>
          </p:cNvSpPr>
          <p:nvPr>
            <p:ph type="sldNum" sz="quarter" idx="12"/>
          </p:nvPr>
        </p:nvSpPr>
        <p:spPr/>
        <p:txBody>
          <a:bodyPr/>
          <a:lstStyle/>
          <a:p>
            <a:fld id="{049ABEC0-D77A-46FF-ACD9-EF517F74F03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1B1471-99BA-49DD-88F8-F52C27C0DB57}" type="datetime1">
              <a:rPr lang="en-US" smtClean="0"/>
              <a:t>6/9/2011</a:t>
            </a:fld>
            <a:endParaRPr lang="en-US" dirty="0"/>
          </a:p>
        </p:txBody>
      </p:sp>
      <p:sp>
        <p:nvSpPr>
          <p:cNvPr id="6" name="Footer Placeholder 5"/>
          <p:cNvSpPr>
            <a:spLocks noGrp="1"/>
          </p:cNvSpPr>
          <p:nvPr>
            <p:ph type="ftr" sz="quarter" idx="11"/>
          </p:nvPr>
        </p:nvSpPr>
        <p:spPr/>
        <p:txBody>
          <a:bodyPr/>
          <a:lstStyle/>
          <a:p>
            <a:r>
              <a:rPr lang="en-US" dirty="0" smtClean="0"/>
              <a:t>.</a:t>
            </a:r>
            <a:endParaRPr lang="en-US" dirty="0"/>
          </a:p>
        </p:txBody>
      </p:sp>
      <p:sp>
        <p:nvSpPr>
          <p:cNvPr id="7" name="Slide Number Placeholder 6"/>
          <p:cNvSpPr>
            <a:spLocks noGrp="1"/>
          </p:cNvSpPr>
          <p:nvPr>
            <p:ph type="sldNum" sz="quarter" idx="12"/>
          </p:nvPr>
        </p:nvSpPr>
        <p:spPr/>
        <p:txBody>
          <a:bodyPr/>
          <a:lstStyle/>
          <a:p>
            <a:fld id="{049ABEC0-D77A-46FF-ACD9-EF517F74F030}" type="slidenum">
              <a:rPr lang="en-US" smtClean="0"/>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8B0B2E86-B606-4096-991B-AEE93AD382C3}" type="datetime1">
              <a:rPr lang="en-US" smtClean="0"/>
              <a:t>6/9/2011</a:t>
            </a:fld>
            <a:endParaRPr lang="en-US" dirty="0"/>
          </a:p>
        </p:txBody>
      </p:sp>
      <p:sp>
        <p:nvSpPr>
          <p:cNvPr id="6" name="Footer Placeholder 5"/>
          <p:cNvSpPr>
            <a:spLocks noGrp="1"/>
          </p:cNvSpPr>
          <p:nvPr>
            <p:ph type="ftr" sz="quarter" idx="11"/>
          </p:nvPr>
        </p:nvSpPr>
        <p:spPr/>
        <p:txBody>
          <a:bodyPr/>
          <a:lstStyle/>
          <a:p>
            <a:r>
              <a:rPr lang="en-US" dirty="0" smtClean="0"/>
              <a:t>.</a:t>
            </a:r>
            <a:endParaRPr lang="en-US" dirty="0"/>
          </a:p>
        </p:txBody>
      </p:sp>
      <p:sp>
        <p:nvSpPr>
          <p:cNvPr id="7" name="Slide Number Placeholder 6"/>
          <p:cNvSpPr>
            <a:spLocks noGrp="1"/>
          </p:cNvSpPr>
          <p:nvPr>
            <p:ph type="sldNum" sz="quarter" idx="12"/>
          </p:nvPr>
        </p:nvSpPr>
        <p:spPr/>
        <p:txBody>
          <a:bodyPr/>
          <a:lstStyle/>
          <a:p>
            <a:fld id="{049ABEC0-D77A-46FF-ACD9-EF517F74F030}" type="slidenum">
              <a:rPr lang="en-US" smtClean="0"/>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44E7D93C-DBBA-4E6B-B37E-BCD73ECFF01D}" type="datetime1">
              <a:rPr lang="en-US" smtClean="0"/>
              <a:t>6/9/2011</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r>
              <a:rPr lang="en-US" dirty="0" smtClean="0"/>
              <a:t>.</a:t>
            </a:r>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049ABEC0-D77A-46FF-ACD9-EF517F74F030}"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5.jpeg"/><Relationship Id="rId3" Type="http://schemas.microsoft.com/office/2007/relationships/media" Target="../media/media2.wma"/><Relationship Id="rId7" Type="http://schemas.openxmlformats.org/officeDocument/2006/relationships/image" Target="../media/image1.jpeg"/><Relationship Id="rId12" Type="http://schemas.openxmlformats.org/officeDocument/2006/relationships/hyperlink" Target="https://secure.contactdesigns.net/cgi-bin/musicfromgod.com/musicfromgod.cgi/00071.html?id=yKs5bAL8" TargetMode="Externa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xml"/><Relationship Id="rId11" Type="http://schemas.microsoft.com/office/2007/relationships/hdphoto" Target="../media/hdphoto1.wdp"/><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wm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7.wmf"/></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info@set-apart-ministries.org" TargetMode="Externa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hyperlink" Target="http://www.set-apart-ministries.org/" TargetMode="External"/><Relationship Id="rId5" Type="http://schemas.openxmlformats.org/officeDocument/2006/relationships/hyperlink" Target="http://www.christian-transitions.com/" TargetMode="External"/><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57401"/>
            <a:ext cx="4419600" cy="762000"/>
          </a:xfrm>
        </p:spPr>
        <p:txBody>
          <a:bodyPr/>
          <a:lstStyle/>
          <a:p>
            <a:r>
              <a:rPr lang="en-US" dirty="0" smtClean="0"/>
              <a:t>Jail Ministry:</a:t>
            </a:r>
            <a:endParaRPr lang="en-US" dirty="0"/>
          </a:p>
        </p:txBody>
      </p:sp>
      <p:sp>
        <p:nvSpPr>
          <p:cNvPr id="3" name="Subtitle 2"/>
          <p:cNvSpPr>
            <a:spLocks noGrp="1"/>
          </p:cNvSpPr>
          <p:nvPr>
            <p:ph type="subTitle" idx="1"/>
          </p:nvPr>
        </p:nvSpPr>
        <p:spPr>
          <a:xfrm>
            <a:off x="96982" y="2971800"/>
            <a:ext cx="4419600" cy="1219200"/>
          </a:xfrm>
        </p:spPr>
        <p:txBody>
          <a:bodyPr>
            <a:noAutofit/>
          </a:bodyPr>
          <a:lstStyle/>
          <a:p>
            <a:r>
              <a:rPr lang="en-US" sz="2000" dirty="0" smtClean="0">
                <a:solidFill>
                  <a:schemeClr val="accent2">
                    <a:lumMod val="50000"/>
                  </a:schemeClr>
                </a:solidFill>
              </a:rPr>
              <a:t>A Tree Planted by Living Waters</a:t>
            </a:r>
          </a:p>
          <a:p>
            <a:r>
              <a:rPr lang="en-US" sz="2000" dirty="0" smtClean="0">
                <a:solidFill>
                  <a:schemeClr val="accent2">
                    <a:lumMod val="50000"/>
                  </a:schemeClr>
                </a:solidFill>
              </a:rPr>
              <a:t>Gives Life!</a:t>
            </a:r>
          </a:p>
          <a:p>
            <a:endParaRPr lang="en-US" sz="1600" dirty="0" smtClean="0"/>
          </a:p>
          <a:p>
            <a:r>
              <a:rPr lang="en-US" sz="1800" dirty="0" smtClean="0"/>
              <a:t>Psalm One</a:t>
            </a:r>
            <a:endParaRPr lang="en-US" sz="1800" dirty="0"/>
          </a:p>
        </p:txBody>
      </p:sp>
      <p:pic>
        <p:nvPicPr>
          <p:cNvPr id="1026" name="Picture 2" descr="C:\Users\owner\AppData\Local\Microsoft\Windows\Temporary Internet Files\Content.IE5\INABDX0C\MP90040645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6582" y="533400"/>
            <a:ext cx="411480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AppData\Local\Microsoft\Windows\Temporary Internet Files\Content.IE5\9TZ5VKLQ\MC900036434[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3982" y="3429000"/>
            <a:ext cx="180238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02 Psalm 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7800" y="5417127"/>
            <a:ext cx="0" cy="0"/>
          </a:xfrm>
          <a:prstGeom prst="rect">
            <a:avLst/>
          </a:prstGeom>
        </p:spPr>
      </p:pic>
      <p:pic>
        <p:nvPicPr>
          <p:cNvPr id="5" name="12 Psalm 1 w-narration.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extLst>
              <a:ext uri="{BEBA8EAE-BF5A-486C-A8C5-ECC9F3942E4B}">
                <a14:imgProps xmlns:a14="http://schemas.microsoft.com/office/drawing/2010/main">
                  <a14:imgLayer r:embed="rId11">
                    <a14:imgEffect>
                      <a14:artisticGlowEdges/>
                    </a14:imgEffect>
                  </a14:imgLayer>
                </a14:imgProps>
              </a:ext>
            </a:extLst>
          </a:blip>
          <a:stretch>
            <a:fillRect/>
          </a:stretch>
        </p:blipFill>
        <p:spPr>
          <a:xfrm>
            <a:off x="1922712" y="5146963"/>
            <a:ext cx="609600" cy="609600"/>
          </a:xfrm>
          <a:prstGeom prst="rect">
            <a:avLst/>
          </a:prstGeom>
        </p:spPr>
      </p:pic>
      <p:pic>
        <p:nvPicPr>
          <p:cNvPr id="1029" name="Picture 5" descr="https://secure.contactdesigns.net/musicfromgod.com/htdocs/contactcommerce/images/thumb/mfg_classic_thumb.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197" y="4555926"/>
            <a:ext cx="1379315" cy="136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414377"/>
      </p:ext>
    </p:extLst>
  </p:cSld>
  <p:clrMapOvr>
    <a:masterClrMapping/>
  </p:clrMapOvr>
  <mc:AlternateContent xmlns:mc="http://schemas.openxmlformats.org/markup-compatibility/2006" xmlns:p14="http://schemas.microsoft.com/office/powerpoint/2010/main">
    <mc:Choice Requires="p14">
      <p:transition spd="slow" p14:dur="525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712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C000"/>
                </a:solidFill>
              </a:rPr>
              <a:t>Our Messiah Jesus of Nazareth!</a:t>
            </a:r>
            <a:br>
              <a:rPr lang="en-US" dirty="0" smtClean="0">
                <a:solidFill>
                  <a:srgbClr val="FFC000"/>
                </a:solidFill>
              </a:rPr>
            </a:br>
            <a:r>
              <a:rPr lang="en-US" sz="2400" dirty="0" smtClean="0">
                <a:solidFill>
                  <a:schemeClr val="accent6">
                    <a:lumMod val="60000"/>
                    <a:lumOff val="40000"/>
                  </a:schemeClr>
                </a:solidFill>
              </a:rPr>
              <a:t>The Rod, Staff or Branch of Jesse</a:t>
            </a:r>
            <a:endParaRPr lang="en-US" sz="2400" dirty="0">
              <a:solidFill>
                <a:schemeClr val="accent6">
                  <a:lumMod val="60000"/>
                  <a:lumOff val="40000"/>
                </a:schemeClr>
              </a:solidFill>
            </a:endParaRPr>
          </a:p>
        </p:txBody>
      </p:sp>
      <p:pic>
        <p:nvPicPr>
          <p:cNvPr id="1026" name="Picture 2" descr="C:\Users\owner\AppData\Local\Microsoft\Windows\Temporary Internet Files\Content.IE5\K5HVCQN5\MC900281800[1].wm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4572000"/>
            <a:ext cx="1826057" cy="12426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AppData\Local\Microsoft\Windows\Temporary Internet Files\Content.IE5\JL080PXZ\MC90028116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697156"/>
            <a:ext cx="2518331" cy="2363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AppData\Local\Microsoft\Windows\Temporary Internet Files\Content.IE5\HSFT64NK\MP90042314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744" y="1676400"/>
            <a:ext cx="3342455" cy="4652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owner\AppData\Local\Microsoft\Windows\Temporary Internet Files\Content.IE5\PD4E6AW1\MC90019402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0874" y="3052244"/>
            <a:ext cx="2782181" cy="300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2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1000"/>
                                        <p:tgtEl>
                                          <p:spTgt spid="1028"/>
                                        </p:tgtEl>
                                      </p:cBhvr>
                                    </p:animEffect>
                                    <p:anim calcmode="lin" valueType="num">
                                      <p:cBhvr>
                                        <p:cTn id="12" dur="1000" fill="hold"/>
                                        <p:tgtEl>
                                          <p:spTgt spid="1028"/>
                                        </p:tgtEl>
                                        <p:attrNameLst>
                                          <p:attrName>ppt_x</p:attrName>
                                        </p:attrNameLst>
                                      </p:cBhvr>
                                      <p:tavLst>
                                        <p:tav tm="0">
                                          <p:val>
                                            <p:strVal val="#ppt_x"/>
                                          </p:val>
                                        </p:tav>
                                        <p:tav tm="100000">
                                          <p:val>
                                            <p:strVal val="#ppt_x"/>
                                          </p:val>
                                        </p:tav>
                                      </p:tavLst>
                                    </p:anim>
                                    <p:anim calcmode="lin" valueType="num">
                                      <p:cBhvr>
                                        <p:cTn id="1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1000"/>
                                        <p:tgtEl>
                                          <p:spTgt spid="1030"/>
                                        </p:tgtEl>
                                      </p:cBhvr>
                                    </p:animEffect>
                                    <p:anim calcmode="lin" valueType="num">
                                      <p:cBhvr>
                                        <p:cTn id="19" dur="1000" fill="hold"/>
                                        <p:tgtEl>
                                          <p:spTgt spid="1030"/>
                                        </p:tgtEl>
                                        <p:attrNameLst>
                                          <p:attrName>ppt_x</p:attrName>
                                        </p:attrNameLst>
                                      </p:cBhvr>
                                      <p:tavLst>
                                        <p:tav tm="0">
                                          <p:val>
                                            <p:strVal val="#ppt_x"/>
                                          </p:val>
                                        </p:tav>
                                        <p:tav tm="100000">
                                          <p:val>
                                            <p:strVal val="#ppt_x"/>
                                          </p:val>
                                        </p:tav>
                                      </p:tavLst>
                                    </p:anim>
                                    <p:anim calcmode="lin" valueType="num">
                                      <p:cBhvr>
                                        <p:cTn id="2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a:solidFill>
            <a:schemeClr val="accent1">
              <a:lumMod val="60000"/>
              <a:lumOff val="40000"/>
            </a:schemeClr>
          </a:solidFill>
        </p:spPr>
        <p:txBody>
          <a:bodyPr>
            <a:normAutofit/>
          </a:bodyPr>
          <a:lstStyle/>
          <a:p>
            <a:pPr algn="ctr"/>
            <a:r>
              <a:rPr lang="en-US" sz="2400" b="0" dirty="0" smtClean="0">
                <a:solidFill>
                  <a:srgbClr val="002060"/>
                </a:solidFill>
                <a:latin typeface="Arial" pitchFamily="34" charset="0"/>
                <a:cs typeface="Arial" pitchFamily="34" charset="0"/>
              </a:rPr>
              <a:t>Our Messiah Jesus of Nazareth!</a:t>
            </a:r>
            <a:r>
              <a:rPr lang="en-US" sz="3200" b="0" dirty="0" smtClean="0">
                <a:solidFill>
                  <a:srgbClr val="002060"/>
                </a:solidFill>
                <a:latin typeface="Arial" pitchFamily="34" charset="0"/>
                <a:cs typeface="Arial" pitchFamily="34" charset="0"/>
              </a:rPr>
              <a:t/>
            </a:r>
            <a:br>
              <a:rPr lang="en-US" sz="3200" b="0" dirty="0" smtClean="0">
                <a:solidFill>
                  <a:srgbClr val="002060"/>
                </a:solidFill>
                <a:latin typeface="Arial" pitchFamily="34" charset="0"/>
                <a:cs typeface="Arial" pitchFamily="34" charset="0"/>
              </a:rPr>
            </a:br>
            <a:r>
              <a:rPr lang="en-US" sz="2000" b="0" dirty="0" smtClean="0">
                <a:solidFill>
                  <a:srgbClr val="002060"/>
                </a:solidFill>
                <a:latin typeface="Arial" pitchFamily="34" charset="0"/>
                <a:cs typeface="Arial" pitchFamily="34" charset="0"/>
              </a:rPr>
              <a:t>The Servant Shepherd, yet the Elder Who gives Wise Counsel</a:t>
            </a:r>
            <a:br>
              <a:rPr lang="en-US" sz="2000" b="0" dirty="0" smtClean="0">
                <a:solidFill>
                  <a:srgbClr val="002060"/>
                </a:solidFill>
                <a:latin typeface="Arial" pitchFamily="34" charset="0"/>
                <a:cs typeface="Arial" pitchFamily="34" charset="0"/>
              </a:rPr>
            </a:br>
            <a:r>
              <a:rPr lang="en-US" sz="2400" b="0" dirty="0" smtClean="0">
                <a:solidFill>
                  <a:srgbClr val="002060"/>
                </a:solidFill>
                <a:latin typeface="Arial" pitchFamily="34" charset="0"/>
                <a:cs typeface="Arial" pitchFamily="34" charset="0"/>
              </a:rPr>
              <a:t>Because the 7 Spirits of God Rest on Him</a:t>
            </a:r>
            <a:endParaRPr lang="en-US" sz="2400" b="0" dirty="0">
              <a:solidFill>
                <a:srgbClr val="002060"/>
              </a:solidFill>
              <a:latin typeface="Arial" pitchFamily="34" charset="0"/>
              <a:cs typeface="Arial" pitchFamily="34" charset="0"/>
            </a:endParaRPr>
          </a:p>
        </p:txBody>
      </p:sp>
      <p:pic>
        <p:nvPicPr>
          <p:cNvPr id="1028" name="Picture 4" descr="C:\Users\owner\AppData\Local\Microsoft\Windows\Temporary Internet Files\Content.IE5\HSFT64NK\MP9004231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2643" y="1295400"/>
            <a:ext cx="1474494" cy="3657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609600" y="4087091"/>
            <a:ext cx="769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9600" y="3124200"/>
            <a:ext cx="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00200" y="2971800"/>
            <a:ext cx="0" cy="1115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743200" y="2667000"/>
            <a:ext cx="0" cy="1420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305800" y="3124200"/>
            <a:ext cx="0" cy="962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162800" y="2971800"/>
            <a:ext cx="0" cy="1115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019800" y="2667000"/>
            <a:ext cx="0" cy="1420091"/>
          </a:xfrm>
          <a:prstGeom prst="line">
            <a:avLst/>
          </a:prstGeom>
        </p:spPr>
        <p:style>
          <a:lnRef idx="1">
            <a:schemeClr val="accent1"/>
          </a:lnRef>
          <a:fillRef idx="0">
            <a:schemeClr val="accent1"/>
          </a:fillRef>
          <a:effectRef idx="0">
            <a:schemeClr val="accent1"/>
          </a:effectRef>
          <a:fontRef idx="minor">
            <a:schemeClr val="tx1"/>
          </a:fontRef>
        </p:style>
      </p:cxnSp>
      <p:sp>
        <p:nvSpPr>
          <p:cNvPr id="20" name="Content Placeholder 19"/>
          <p:cNvSpPr>
            <a:spLocks noGrp="1"/>
          </p:cNvSpPr>
          <p:nvPr>
            <p:ph idx="1"/>
          </p:nvPr>
        </p:nvSpPr>
        <p:spPr>
          <a:xfrm>
            <a:off x="457200" y="533400"/>
            <a:ext cx="8229600" cy="5592763"/>
          </a:xfrm>
        </p:spPr>
        <p:txBody>
          <a:bodyPr/>
          <a:lstStyle/>
          <a:p>
            <a:pPr marL="0" indent="0">
              <a:buNone/>
            </a:pPr>
            <a:r>
              <a:rPr lang="en-US" dirty="0" smtClean="0"/>
              <a:t>      </a:t>
            </a:r>
            <a:r>
              <a:rPr lang="en-US" b="1" dirty="0" smtClean="0">
                <a:solidFill>
                  <a:srgbClr val="002060"/>
                </a:solidFill>
              </a:rPr>
              <a:t>7 Fold Spirit of God-</a:t>
            </a:r>
            <a:r>
              <a:rPr lang="en-US" sz="1800" b="1" dirty="0" smtClean="0">
                <a:solidFill>
                  <a:srgbClr val="002060"/>
                </a:solidFill>
              </a:rPr>
              <a:t>I</a:t>
            </a:r>
            <a:r>
              <a:rPr lang="en-US" sz="1400" b="1" dirty="0" smtClean="0">
                <a:solidFill>
                  <a:srgbClr val="002060"/>
                </a:solidFill>
              </a:rPr>
              <a:t>sa. 11:1-2; Rev. 1:4,  3:1, 4:5,  5:6</a:t>
            </a:r>
          </a:p>
          <a:p>
            <a:pPr marL="0" indent="0">
              <a:buNone/>
            </a:pPr>
            <a:r>
              <a:rPr lang="en-US" dirty="0" smtClean="0"/>
              <a:t>                   </a:t>
            </a:r>
            <a:r>
              <a:rPr lang="en-US" sz="2000" dirty="0" smtClean="0">
                <a:solidFill>
                  <a:srgbClr val="FFC000"/>
                </a:solidFill>
              </a:rPr>
              <a:t>Counsel                            Might</a:t>
            </a:r>
          </a:p>
          <a:p>
            <a:pPr marL="0" indent="0">
              <a:buNone/>
            </a:pPr>
            <a:r>
              <a:rPr lang="en-US" dirty="0" smtClean="0"/>
              <a:t>     </a:t>
            </a:r>
            <a:r>
              <a:rPr lang="en-US" sz="2000" dirty="0" smtClean="0">
                <a:solidFill>
                  <a:srgbClr val="FFC000"/>
                </a:solidFill>
              </a:rPr>
              <a:t>Understanding</a:t>
            </a:r>
            <a:r>
              <a:rPr lang="en-US" dirty="0" smtClean="0"/>
              <a:t>                                     </a:t>
            </a:r>
            <a:r>
              <a:rPr lang="en-US" sz="2000" dirty="0" smtClean="0">
                <a:solidFill>
                  <a:srgbClr val="FFC000"/>
                </a:solidFill>
              </a:rPr>
              <a:t>Knowledge</a:t>
            </a:r>
            <a:endParaRPr lang="en-US" dirty="0">
              <a:solidFill>
                <a:srgbClr val="FFC000"/>
              </a:solidFill>
            </a:endParaRPr>
          </a:p>
          <a:p>
            <a:pPr marL="0" indent="0">
              <a:buNone/>
            </a:pPr>
            <a:r>
              <a:rPr lang="en-US" sz="2000" dirty="0" smtClean="0">
                <a:solidFill>
                  <a:srgbClr val="FFC000"/>
                </a:solidFill>
              </a:rPr>
              <a:t>Wisdom                                                                             Fear  </a:t>
            </a:r>
            <a:endParaRPr lang="en-US" sz="2000" dirty="0">
              <a:solidFill>
                <a:srgbClr val="FFC000"/>
              </a:solidFill>
            </a:endParaRPr>
          </a:p>
        </p:txBody>
      </p:sp>
      <p:cxnSp>
        <p:nvCxnSpPr>
          <p:cNvPr id="22" name="Straight Connector 21"/>
          <p:cNvCxnSpPr/>
          <p:nvPr/>
        </p:nvCxnSpPr>
        <p:spPr>
          <a:xfrm>
            <a:off x="4519890" y="4114800"/>
            <a:ext cx="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81400" y="5181600"/>
            <a:ext cx="1905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38600" y="1371600"/>
            <a:ext cx="1066800" cy="830997"/>
          </a:xfrm>
          <a:prstGeom prst="rect">
            <a:avLst/>
          </a:prstGeom>
          <a:noFill/>
        </p:spPr>
        <p:txBody>
          <a:bodyPr wrap="square" rtlCol="0">
            <a:spAutoFit/>
          </a:bodyPr>
          <a:lstStyle/>
          <a:p>
            <a:r>
              <a:rPr lang="en-US" sz="2400" b="1" dirty="0" smtClean="0"/>
              <a:t>Holy Spirit</a:t>
            </a:r>
            <a:endParaRPr lang="en-US" sz="2400" b="1" dirty="0"/>
          </a:p>
        </p:txBody>
      </p:sp>
      <p:sp>
        <p:nvSpPr>
          <p:cNvPr id="26" name="Rectangle 25"/>
          <p:cNvSpPr/>
          <p:nvPr/>
        </p:nvSpPr>
        <p:spPr>
          <a:xfrm>
            <a:off x="609600" y="3124200"/>
            <a:ext cx="457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7823200" y="3124200"/>
            <a:ext cx="457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1538514" y="2971799"/>
            <a:ext cx="457200" cy="1115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514600" y="2666999"/>
            <a:ext cx="457200" cy="1420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5791200" y="2667000"/>
            <a:ext cx="457200" cy="143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912429" y="2809174"/>
            <a:ext cx="457200" cy="1288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Isosceles Triangle 26"/>
          <p:cNvSpPr/>
          <p:nvPr/>
        </p:nvSpPr>
        <p:spPr>
          <a:xfrm>
            <a:off x="3581400" y="4267200"/>
            <a:ext cx="1866900"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609600" y="4038600"/>
            <a:ext cx="7696200" cy="114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691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C000"/>
                </a:solidFill>
              </a:rPr>
              <a:t>Messiah, the Branch, the Rod, </a:t>
            </a:r>
            <a:br>
              <a:rPr lang="en-US" dirty="0" smtClean="0">
                <a:solidFill>
                  <a:srgbClr val="FFC000"/>
                </a:solidFill>
              </a:rPr>
            </a:br>
            <a:r>
              <a:rPr lang="en-US" dirty="0" smtClean="0">
                <a:solidFill>
                  <a:srgbClr val="FFC000"/>
                </a:solidFill>
              </a:rPr>
              <a:t>THE TREE of LIFE</a:t>
            </a:r>
            <a:endParaRPr lang="en-US" dirty="0">
              <a:solidFill>
                <a:srgbClr val="FFC000"/>
              </a:solidFill>
            </a:endParaRPr>
          </a:p>
        </p:txBody>
      </p:sp>
      <p:pic>
        <p:nvPicPr>
          <p:cNvPr id="2051" name="Picture 3" descr="C:\Users\owner\AppData\Local\Microsoft\Windows\Temporary Internet Files\Content.IE5\K5HVCQN5\MC900436283[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22807" y="2905121"/>
            <a:ext cx="3375819" cy="3375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2254719"/>
            <a:ext cx="2125903" cy="923330"/>
          </a:xfrm>
          <a:prstGeom prst="rect">
            <a:avLst/>
          </a:prstGeom>
          <a:noFill/>
        </p:spPr>
        <p:txBody>
          <a:bodyPr wrap="none" rtlCol="0">
            <a:spAutoFit/>
          </a:bodyPr>
          <a:lstStyle/>
          <a:p>
            <a:r>
              <a:rPr lang="en-US" dirty="0" smtClean="0">
                <a:solidFill>
                  <a:srgbClr val="FFC000"/>
                </a:solidFill>
              </a:rPr>
              <a:t>   Understanding</a:t>
            </a:r>
          </a:p>
          <a:p>
            <a:r>
              <a:rPr lang="en-US" dirty="0" smtClean="0">
                <a:solidFill>
                  <a:srgbClr val="FFC000"/>
                </a:solidFill>
              </a:rPr>
              <a:t>Wisdom</a:t>
            </a:r>
          </a:p>
          <a:p>
            <a:endParaRPr lang="en-US" dirty="0">
              <a:solidFill>
                <a:srgbClr val="FFC000"/>
              </a:solidFill>
            </a:endParaRPr>
          </a:p>
        </p:txBody>
      </p:sp>
      <p:sp>
        <p:nvSpPr>
          <p:cNvPr id="7" name="TextBox 6"/>
          <p:cNvSpPr txBox="1"/>
          <p:nvPr/>
        </p:nvSpPr>
        <p:spPr>
          <a:xfrm>
            <a:off x="3976381" y="2705066"/>
            <a:ext cx="1468672" cy="400110"/>
          </a:xfrm>
          <a:prstGeom prst="rect">
            <a:avLst/>
          </a:prstGeom>
          <a:noFill/>
        </p:spPr>
        <p:txBody>
          <a:bodyPr wrap="none" rtlCol="0">
            <a:spAutoFit/>
          </a:bodyPr>
          <a:lstStyle/>
          <a:p>
            <a:r>
              <a:rPr lang="en-US" sz="2000" dirty="0" smtClean="0"/>
              <a:t>Holy Spirit</a:t>
            </a:r>
            <a:endParaRPr lang="en-US" sz="2000" dirty="0"/>
          </a:p>
        </p:txBody>
      </p:sp>
      <p:sp>
        <p:nvSpPr>
          <p:cNvPr id="8" name="TextBox 7"/>
          <p:cNvSpPr txBox="1"/>
          <p:nvPr/>
        </p:nvSpPr>
        <p:spPr>
          <a:xfrm>
            <a:off x="3657600" y="1861109"/>
            <a:ext cx="1981200" cy="369332"/>
          </a:xfrm>
          <a:prstGeom prst="rect">
            <a:avLst/>
          </a:prstGeom>
          <a:noFill/>
        </p:spPr>
        <p:txBody>
          <a:bodyPr wrap="square" rtlCol="0">
            <a:spAutoFit/>
          </a:bodyPr>
          <a:lstStyle/>
          <a:p>
            <a:r>
              <a:rPr lang="en-US" dirty="0" smtClean="0">
                <a:solidFill>
                  <a:srgbClr val="FFC000"/>
                </a:solidFill>
              </a:rPr>
              <a:t>Counsel  Might     </a:t>
            </a:r>
            <a:endParaRPr lang="en-US" dirty="0">
              <a:solidFill>
                <a:srgbClr val="FFC000"/>
              </a:solidFill>
            </a:endParaRPr>
          </a:p>
        </p:txBody>
      </p:sp>
      <p:sp>
        <p:nvSpPr>
          <p:cNvPr id="9" name="TextBox 8"/>
          <p:cNvSpPr txBox="1"/>
          <p:nvPr/>
        </p:nvSpPr>
        <p:spPr>
          <a:xfrm>
            <a:off x="6477000" y="2238191"/>
            <a:ext cx="1691489" cy="646331"/>
          </a:xfrm>
          <a:prstGeom prst="rect">
            <a:avLst/>
          </a:prstGeom>
          <a:noFill/>
        </p:spPr>
        <p:txBody>
          <a:bodyPr wrap="none" rtlCol="0">
            <a:spAutoFit/>
          </a:bodyPr>
          <a:lstStyle/>
          <a:p>
            <a:r>
              <a:rPr lang="en-US" dirty="0" smtClean="0">
                <a:solidFill>
                  <a:srgbClr val="FFC000"/>
                </a:solidFill>
              </a:rPr>
              <a:t>Knowledge</a:t>
            </a:r>
          </a:p>
          <a:p>
            <a:r>
              <a:rPr lang="en-US" dirty="0">
                <a:solidFill>
                  <a:srgbClr val="FFC000"/>
                </a:solidFill>
              </a:rPr>
              <a:t> </a:t>
            </a:r>
            <a:r>
              <a:rPr lang="en-US" dirty="0" smtClean="0">
                <a:solidFill>
                  <a:srgbClr val="FFC000"/>
                </a:solidFill>
              </a:rPr>
              <a:t>             Fear</a:t>
            </a:r>
            <a:endParaRPr lang="en-US" dirty="0">
              <a:solidFill>
                <a:srgbClr val="FFC000"/>
              </a:solidFill>
            </a:endParaRPr>
          </a:p>
        </p:txBody>
      </p:sp>
      <p:sp>
        <p:nvSpPr>
          <p:cNvPr id="10" name="TextBox 9"/>
          <p:cNvSpPr txBox="1"/>
          <p:nvPr/>
        </p:nvSpPr>
        <p:spPr>
          <a:xfrm>
            <a:off x="1053117" y="5257800"/>
            <a:ext cx="7315200" cy="1200329"/>
          </a:xfrm>
          <a:prstGeom prst="rect">
            <a:avLst/>
          </a:prstGeom>
          <a:solidFill>
            <a:schemeClr val="accent1">
              <a:lumMod val="40000"/>
              <a:lumOff val="60000"/>
            </a:schemeClr>
          </a:solidFill>
        </p:spPr>
        <p:txBody>
          <a:bodyPr wrap="square" rtlCol="0">
            <a:spAutoFit/>
          </a:bodyPr>
          <a:lstStyle/>
          <a:p>
            <a:pPr algn="ctr"/>
            <a:r>
              <a:rPr lang="en-US" dirty="0" smtClean="0">
                <a:solidFill>
                  <a:srgbClr val="002060"/>
                </a:solidFill>
              </a:rPr>
              <a:t> </a:t>
            </a:r>
            <a:r>
              <a:rPr lang="en-US" sz="2400" b="1" dirty="0" smtClean="0">
                <a:solidFill>
                  <a:srgbClr val="002060"/>
                </a:solidFill>
              </a:rPr>
              <a:t>Concentrating on the First Three Today</a:t>
            </a:r>
          </a:p>
          <a:p>
            <a:pPr algn="ctr"/>
            <a:r>
              <a:rPr lang="en-US" sz="2400" b="1" i="1" dirty="0" smtClean="0">
                <a:solidFill>
                  <a:srgbClr val="002060"/>
                </a:solidFill>
              </a:rPr>
              <a:t>Wisdom </a:t>
            </a:r>
            <a:r>
              <a:rPr lang="en-US" sz="2400" b="1" i="1" dirty="0">
                <a:solidFill>
                  <a:srgbClr val="002060"/>
                </a:solidFill>
              </a:rPr>
              <a:t>leads to understanding which builds together into wise counsel!</a:t>
            </a:r>
          </a:p>
        </p:txBody>
      </p:sp>
    </p:spTree>
    <p:extLst>
      <p:ext uri="{BB962C8B-B14F-4D97-AF65-F5344CB8AC3E}">
        <p14:creationId xmlns:p14="http://schemas.microsoft.com/office/powerpoint/2010/main" val="252437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54" y="457200"/>
            <a:ext cx="8229600" cy="1554162"/>
          </a:xfrm>
        </p:spPr>
        <p:txBody>
          <a:bodyPr>
            <a:normAutofit fontScale="90000"/>
          </a:bodyPr>
          <a:lstStyle/>
          <a:p>
            <a:pPr algn="ctr"/>
            <a:r>
              <a:rPr lang="en-US" sz="4800" dirty="0" smtClean="0">
                <a:solidFill>
                  <a:srgbClr val="FFC000"/>
                </a:solidFill>
              </a:rPr>
              <a:t>Opposition Arises!</a:t>
            </a:r>
            <a:br>
              <a:rPr lang="en-US" sz="4800" dirty="0" smtClean="0">
                <a:solidFill>
                  <a:srgbClr val="FFC000"/>
                </a:solidFill>
              </a:rPr>
            </a:br>
            <a:r>
              <a:rPr lang="en-US" sz="3200" dirty="0" smtClean="0">
                <a:solidFill>
                  <a:schemeClr val="accent6">
                    <a:lumMod val="60000"/>
                    <a:lumOff val="40000"/>
                  </a:schemeClr>
                </a:solidFill>
              </a:rPr>
              <a:t>Proverbs 6: 16-19</a:t>
            </a:r>
            <a:br>
              <a:rPr lang="en-US" sz="3200" dirty="0" smtClean="0">
                <a:solidFill>
                  <a:schemeClr val="accent6">
                    <a:lumMod val="60000"/>
                    <a:lumOff val="40000"/>
                  </a:schemeClr>
                </a:solidFill>
              </a:rPr>
            </a:br>
            <a:r>
              <a:rPr lang="en-US" sz="2700" dirty="0" smtClean="0">
                <a:solidFill>
                  <a:schemeClr val="accent6">
                    <a:lumMod val="60000"/>
                    <a:lumOff val="40000"/>
                  </a:schemeClr>
                </a:solidFill>
              </a:rPr>
              <a:t>Grouping</a:t>
            </a:r>
            <a:r>
              <a:rPr lang="en-US" dirty="0" smtClean="0">
                <a:solidFill>
                  <a:schemeClr val="accent6">
                    <a:lumMod val="60000"/>
                    <a:lumOff val="40000"/>
                  </a:schemeClr>
                </a:solidFill>
              </a:rPr>
              <a:t> </a:t>
            </a:r>
            <a:r>
              <a:rPr lang="en-US" sz="2700" dirty="0" smtClean="0">
                <a:solidFill>
                  <a:schemeClr val="accent6">
                    <a:lumMod val="60000"/>
                    <a:lumOff val="40000"/>
                  </a:schemeClr>
                </a:solidFill>
              </a:rPr>
              <a:t>Also seen in Romans 1:21-32</a:t>
            </a:r>
            <a:endParaRPr lang="en-US" dirty="0">
              <a:solidFill>
                <a:schemeClr val="accent6">
                  <a:lumMod val="60000"/>
                  <a:lumOff val="40000"/>
                </a:schemeClr>
              </a:solidFill>
            </a:endParaRPr>
          </a:p>
        </p:txBody>
      </p:sp>
      <p:sp>
        <p:nvSpPr>
          <p:cNvPr id="3" name="Content Placeholder 2"/>
          <p:cNvSpPr>
            <a:spLocks noGrp="1"/>
          </p:cNvSpPr>
          <p:nvPr>
            <p:ph idx="1"/>
          </p:nvPr>
        </p:nvSpPr>
        <p:spPr>
          <a:xfrm>
            <a:off x="0" y="2378205"/>
            <a:ext cx="2774141" cy="611138"/>
          </a:xfrm>
        </p:spPr>
        <p:txBody>
          <a:bodyPr>
            <a:normAutofit fontScale="25000" lnSpcReduction="20000"/>
          </a:bodyPr>
          <a:lstStyle/>
          <a:p>
            <a:pPr marL="0" indent="0">
              <a:buNone/>
            </a:pPr>
            <a:r>
              <a:rPr lang="en-US" dirty="0" smtClean="0"/>
              <a:t>          </a:t>
            </a:r>
          </a:p>
          <a:p>
            <a:pPr marL="0" indent="0">
              <a:buNone/>
            </a:pPr>
            <a:endParaRPr lang="en-US" dirty="0"/>
          </a:p>
          <a:p>
            <a:pPr marL="0" indent="0">
              <a:buNone/>
            </a:pPr>
            <a:r>
              <a:rPr lang="en-US" sz="8000" dirty="0" smtClean="0"/>
              <a:t>  </a:t>
            </a:r>
            <a:r>
              <a:rPr lang="en-US" sz="9600" dirty="0" smtClean="0">
                <a:solidFill>
                  <a:schemeClr val="bg1"/>
                </a:solidFill>
              </a:rPr>
              <a:t> Haughty Eyes</a:t>
            </a:r>
            <a:endParaRPr lang="en-US" sz="8000" dirty="0" smtClean="0">
              <a:solidFill>
                <a:schemeClr val="bg1"/>
              </a:solidFill>
            </a:endParaRPr>
          </a:p>
          <a:p>
            <a:pPr marL="0" indent="0">
              <a:buNone/>
            </a:pPr>
            <a:endParaRPr lang="en-US" sz="4900" dirty="0" smtClean="0">
              <a:solidFill>
                <a:schemeClr val="bg1"/>
              </a:solidFill>
            </a:endParaRPr>
          </a:p>
          <a:p>
            <a:pPr marL="0" indent="0">
              <a:buNone/>
            </a:pPr>
            <a:endParaRPr lang="en-US" sz="4900" dirty="0">
              <a:solidFill>
                <a:schemeClr val="bg1"/>
              </a:solidFill>
            </a:endParaRPr>
          </a:p>
          <a:p>
            <a:pPr marL="0" indent="0">
              <a:buNone/>
            </a:pPr>
            <a:endParaRPr lang="en-US" sz="4900" dirty="0" smtClean="0">
              <a:solidFill>
                <a:schemeClr val="bg1"/>
              </a:solidFill>
            </a:endParaRPr>
          </a:p>
          <a:p>
            <a:pPr marL="0" indent="0">
              <a:buNone/>
            </a:pPr>
            <a:r>
              <a:rPr lang="en-US" sz="8000" dirty="0" smtClean="0">
                <a:solidFill>
                  <a:schemeClr val="bg1"/>
                </a:solidFill>
              </a:rPr>
              <a:t> </a:t>
            </a:r>
            <a:endParaRPr lang="en-US" sz="8000" dirty="0">
              <a:solidFill>
                <a:schemeClr val="bg1"/>
              </a:solidFill>
            </a:endParaRPr>
          </a:p>
        </p:txBody>
      </p:sp>
      <p:sp>
        <p:nvSpPr>
          <p:cNvPr id="4" name="TextBox 3"/>
          <p:cNvSpPr txBox="1"/>
          <p:nvPr/>
        </p:nvSpPr>
        <p:spPr>
          <a:xfrm>
            <a:off x="1524000" y="5066343"/>
            <a:ext cx="5971674" cy="461665"/>
          </a:xfrm>
          <a:prstGeom prst="rect">
            <a:avLst/>
          </a:prstGeom>
          <a:noFill/>
        </p:spPr>
        <p:txBody>
          <a:bodyPr wrap="square" rtlCol="0">
            <a:spAutoFit/>
          </a:bodyPr>
          <a:lstStyle/>
          <a:p>
            <a:pPr algn="ctr"/>
            <a:r>
              <a:rPr lang="en-US" sz="2400" dirty="0" smtClean="0">
                <a:solidFill>
                  <a:srgbClr val="C00000"/>
                </a:solidFill>
              </a:rPr>
              <a:t>Heart that devises Wicked plans</a:t>
            </a:r>
            <a:endParaRPr lang="en-US" sz="2400" dirty="0">
              <a:solidFill>
                <a:srgbClr val="C00000"/>
              </a:solidFill>
            </a:endParaRPr>
          </a:p>
        </p:txBody>
      </p:sp>
      <p:sp>
        <p:nvSpPr>
          <p:cNvPr id="6" name="TextBox 5"/>
          <p:cNvSpPr txBox="1"/>
          <p:nvPr/>
        </p:nvSpPr>
        <p:spPr>
          <a:xfrm>
            <a:off x="1305810" y="4255903"/>
            <a:ext cx="2933700" cy="707886"/>
          </a:xfrm>
          <a:prstGeom prst="rect">
            <a:avLst/>
          </a:prstGeom>
          <a:noFill/>
        </p:spPr>
        <p:txBody>
          <a:bodyPr wrap="square" rtlCol="0">
            <a:spAutoFit/>
          </a:bodyPr>
          <a:lstStyle/>
          <a:p>
            <a:r>
              <a:rPr lang="en-US" sz="2000" dirty="0" smtClean="0">
                <a:solidFill>
                  <a:schemeClr val="bg1"/>
                </a:solidFill>
              </a:rPr>
              <a:t>Hands that shed</a:t>
            </a:r>
          </a:p>
          <a:p>
            <a:r>
              <a:rPr lang="en-US" sz="2000" dirty="0" smtClean="0">
                <a:solidFill>
                  <a:schemeClr val="bg1"/>
                </a:solidFill>
              </a:rPr>
              <a:t>Innocent Blood       </a:t>
            </a:r>
            <a:endParaRPr lang="en-US" sz="2000" dirty="0">
              <a:solidFill>
                <a:schemeClr val="bg1"/>
              </a:solidFill>
            </a:endParaRPr>
          </a:p>
        </p:txBody>
      </p:sp>
      <p:sp>
        <p:nvSpPr>
          <p:cNvPr id="7" name="TextBox 6"/>
          <p:cNvSpPr txBox="1"/>
          <p:nvPr/>
        </p:nvSpPr>
        <p:spPr>
          <a:xfrm>
            <a:off x="6124074" y="3277630"/>
            <a:ext cx="2743200" cy="1446550"/>
          </a:xfrm>
          <a:prstGeom prst="rect">
            <a:avLst/>
          </a:prstGeom>
          <a:noFill/>
        </p:spPr>
        <p:txBody>
          <a:bodyPr wrap="square" rtlCol="0">
            <a:spAutoFit/>
          </a:bodyPr>
          <a:lstStyle/>
          <a:p>
            <a:r>
              <a:rPr lang="en-US" sz="2400" dirty="0" smtClean="0">
                <a:solidFill>
                  <a:schemeClr val="bg1"/>
                </a:solidFill>
              </a:rPr>
              <a:t>   Mouth giving    </a:t>
            </a:r>
          </a:p>
          <a:p>
            <a:r>
              <a:rPr lang="en-US" sz="2400" dirty="0" smtClean="0">
                <a:solidFill>
                  <a:schemeClr val="bg1"/>
                </a:solidFill>
              </a:rPr>
              <a:t>    False witness   </a:t>
            </a:r>
          </a:p>
          <a:p>
            <a:endParaRPr lang="en-US" sz="2000" dirty="0">
              <a:solidFill>
                <a:schemeClr val="bg1"/>
              </a:solidFill>
            </a:endParaRPr>
          </a:p>
          <a:p>
            <a:r>
              <a:rPr lang="en-US" sz="2000" dirty="0" smtClean="0">
                <a:solidFill>
                  <a:schemeClr val="bg1"/>
                </a:solidFill>
              </a:rPr>
              <a:t>                </a:t>
            </a:r>
            <a:endParaRPr lang="en-US" sz="2000" dirty="0">
              <a:solidFill>
                <a:schemeClr val="bg1"/>
              </a:solidFill>
            </a:endParaRPr>
          </a:p>
        </p:txBody>
      </p:sp>
      <p:pic>
        <p:nvPicPr>
          <p:cNvPr id="3074" name="Picture 2" descr="C:\Users\owner\AppData\Local\Microsoft\Windows\Temporary Internet Files\Content.IE5\K5HVCQN5\MC90043628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521768" y="2268276"/>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05810" y="5791200"/>
            <a:ext cx="6542790" cy="738664"/>
          </a:xfrm>
          <a:prstGeom prst="rect">
            <a:avLst/>
          </a:prstGeom>
          <a:noFill/>
        </p:spPr>
        <p:txBody>
          <a:bodyPr wrap="square" rtlCol="0">
            <a:spAutoFit/>
          </a:bodyPr>
          <a:lstStyle/>
          <a:p>
            <a:pPr algn="ctr"/>
            <a:r>
              <a:rPr lang="en-US" dirty="0" smtClean="0">
                <a:solidFill>
                  <a:schemeClr val="bg1"/>
                </a:solidFill>
              </a:rPr>
              <a:t>“</a:t>
            </a:r>
            <a:r>
              <a:rPr lang="en-US" sz="2400" dirty="0" smtClean="0">
                <a:solidFill>
                  <a:schemeClr val="bg1"/>
                </a:solidFill>
              </a:rPr>
              <a:t>Unsubmitted flesh-mind, will, emotions</a:t>
            </a:r>
            <a:r>
              <a:rPr lang="en-US" dirty="0" smtClean="0">
                <a:solidFill>
                  <a:schemeClr val="bg1"/>
                </a:solidFill>
              </a:rPr>
              <a:t>”</a:t>
            </a:r>
          </a:p>
          <a:p>
            <a:pPr algn="ctr"/>
            <a:r>
              <a:rPr lang="en-US" dirty="0" smtClean="0">
                <a:solidFill>
                  <a:schemeClr val="bg1"/>
                </a:solidFill>
              </a:rPr>
              <a:t>Ultimately given over to a darkened heart/character</a:t>
            </a:r>
            <a:endParaRPr lang="en-US" dirty="0">
              <a:solidFill>
                <a:schemeClr val="bg1"/>
              </a:solidFill>
            </a:endParaRPr>
          </a:p>
        </p:txBody>
      </p:sp>
      <p:sp>
        <p:nvSpPr>
          <p:cNvPr id="9" name="TextBox 8"/>
          <p:cNvSpPr txBox="1"/>
          <p:nvPr/>
        </p:nvSpPr>
        <p:spPr>
          <a:xfrm>
            <a:off x="763834" y="3515174"/>
            <a:ext cx="2207656" cy="461665"/>
          </a:xfrm>
          <a:prstGeom prst="rect">
            <a:avLst/>
          </a:prstGeom>
          <a:noFill/>
        </p:spPr>
        <p:txBody>
          <a:bodyPr wrap="none" rtlCol="0">
            <a:spAutoFit/>
          </a:bodyPr>
          <a:lstStyle/>
          <a:p>
            <a:r>
              <a:rPr lang="en-US" sz="2400" dirty="0" smtClean="0">
                <a:solidFill>
                  <a:schemeClr val="bg1"/>
                </a:solidFill>
              </a:rPr>
              <a:t>Lying Tongue</a:t>
            </a:r>
            <a:endParaRPr lang="en-US" sz="2400" dirty="0">
              <a:solidFill>
                <a:schemeClr val="bg1"/>
              </a:solidFill>
            </a:endParaRPr>
          </a:p>
        </p:txBody>
      </p:sp>
      <p:sp>
        <p:nvSpPr>
          <p:cNvPr id="10" name="TextBox 9"/>
          <p:cNvSpPr txBox="1"/>
          <p:nvPr/>
        </p:nvSpPr>
        <p:spPr>
          <a:xfrm>
            <a:off x="7178842" y="2268276"/>
            <a:ext cx="1981200" cy="830997"/>
          </a:xfrm>
          <a:prstGeom prst="rect">
            <a:avLst/>
          </a:prstGeom>
          <a:noFill/>
        </p:spPr>
        <p:txBody>
          <a:bodyPr wrap="square" rtlCol="0">
            <a:spAutoFit/>
          </a:bodyPr>
          <a:lstStyle/>
          <a:p>
            <a:r>
              <a:rPr lang="en-US" sz="2400" dirty="0" smtClean="0">
                <a:solidFill>
                  <a:schemeClr val="bg1"/>
                </a:solidFill>
              </a:rPr>
              <a:t>Feet that </a:t>
            </a:r>
          </a:p>
          <a:p>
            <a:r>
              <a:rPr lang="en-US" sz="2400" dirty="0" smtClean="0">
                <a:solidFill>
                  <a:schemeClr val="bg1"/>
                </a:solidFill>
              </a:rPr>
              <a:t>run to evil</a:t>
            </a:r>
            <a:endParaRPr lang="en-US" sz="2400" dirty="0">
              <a:solidFill>
                <a:schemeClr val="bg1"/>
              </a:solidFill>
            </a:endParaRPr>
          </a:p>
        </p:txBody>
      </p:sp>
      <p:sp>
        <p:nvSpPr>
          <p:cNvPr id="11" name="TextBox 10"/>
          <p:cNvSpPr txBox="1"/>
          <p:nvPr/>
        </p:nvSpPr>
        <p:spPr>
          <a:xfrm>
            <a:off x="5638800" y="4260648"/>
            <a:ext cx="2362200" cy="707886"/>
          </a:xfrm>
          <a:prstGeom prst="rect">
            <a:avLst/>
          </a:prstGeom>
          <a:noFill/>
        </p:spPr>
        <p:txBody>
          <a:bodyPr wrap="square" rtlCol="0">
            <a:spAutoFit/>
          </a:bodyPr>
          <a:lstStyle/>
          <a:p>
            <a:r>
              <a:rPr lang="en-US" sz="2000" dirty="0" smtClean="0">
                <a:solidFill>
                  <a:schemeClr val="bg1"/>
                </a:solidFill>
              </a:rPr>
              <a:t>Spreading Strife</a:t>
            </a:r>
          </a:p>
          <a:p>
            <a:r>
              <a:rPr lang="en-US" sz="2000" dirty="0" smtClean="0">
                <a:solidFill>
                  <a:schemeClr val="bg1"/>
                </a:solidFill>
              </a:rPr>
              <a:t>Among brothers</a:t>
            </a:r>
            <a:endParaRPr lang="en-US" sz="2000" dirty="0">
              <a:solidFill>
                <a:schemeClr val="bg1"/>
              </a:solidFill>
            </a:endParaRPr>
          </a:p>
        </p:txBody>
      </p:sp>
    </p:spTree>
    <p:extLst>
      <p:ext uri="{BB962C8B-B14F-4D97-AF65-F5344CB8AC3E}">
        <p14:creationId xmlns:p14="http://schemas.microsoft.com/office/powerpoint/2010/main" val="40571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Watch for these Battles</a:t>
            </a:r>
            <a:endParaRPr lang="en-US"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8799941"/>
              </p:ext>
            </p:extLst>
          </p:nvPr>
        </p:nvGraphicFramePr>
        <p:xfrm>
          <a:off x="304800" y="2209800"/>
          <a:ext cx="8458198" cy="3261360"/>
        </p:xfrm>
        <a:graphic>
          <a:graphicData uri="http://schemas.openxmlformats.org/drawingml/2006/table">
            <a:tbl>
              <a:tblPr firstRow="1" bandRow="1">
                <a:tableStyleId>{5C22544A-7EE6-4342-B048-85BDC9FD1C3A}</a:tableStyleId>
              </a:tblPr>
              <a:tblGrid>
                <a:gridCol w="1066800"/>
                <a:gridCol w="1828800"/>
                <a:gridCol w="1143000"/>
                <a:gridCol w="990600"/>
                <a:gridCol w="914400"/>
                <a:gridCol w="1447800"/>
                <a:gridCol w="1066798"/>
              </a:tblGrid>
              <a:tr h="838200">
                <a:tc>
                  <a:txBody>
                    <a:bodyPr/>
                    <a:lstStyle/>
                    <a:p>
                      <a:r>
                        <a:rPr lang="en-US" dirty="0" smtClean="0"/>
                        <a:t>Wisdom</a:t>
                      </a:r>
                      <a:endParaRPr lang="en-US" dirty="0"/>
                    </a:p>
                  </a:txBody>
                  <a:tcPr/>
                </a:tc>
                <a:tc>
                  <a:txBody>
                    <a:bodyPr/>
                    <a:lstStyle/>
                    <a:p>
                      <a:r>
                        <a:rPr lang="en-US" dirty="0" smtClean="0"/>
                        <a:t>Understanding</a:t>
                      </a:r>
                      <a:endParaRPr lang="en-US" dirty="0"/>
                    </a:p>
                  </a:txBody>
                  <a:tcPr/>
                </a:tc>
                <a:tc>
                  <a:txBody>
                    <a:bodyPr/>
                    <a:lstStyle/>
                    <a:p>
                      <a:r>
                        <a:rPr lang="en-US" dirty="0" smtClean="0"/>
                        <a:t>Counsel</a:t>
                      </a:r>
                      <a:endParaRPr lang="en-US" dirty="0"/>
                    </a:p>
                  </a:txBody>
                  <a:tcPr/>
                </a:tc>
                <a:tc>
                  <a:txBody>
                    <a:bodyPr/>
                    <a:lstStyle/>
                    <a:p>
                      <a:r>
                        <a:rPr lang="en-US" dirty="0" smtClean="0"/>
                        <a:t>Holy</a:t>
                      </a:r>
                      <a:r>
                        <a:rPr lang="en-US" baseline="0" dirty="0" smtClean="0"/>
                        <a:t> Spirit</a:t>
                      </a:r>
                      <a:endParaRPr lang="en-US" dirty="0"/>
                    </a:p>
                  </a:txBody>
                  <a:tcPr/>
                </a:tc>
                <a:tc>
                  <a:txBody>
                    <a:bodyPr/>
                    <a:lstStyle/>
                    <a:p>
                      <a:r>
                        <a:rPr lang="en-US" dirty="0" smtClean="0"/>
                        <a:t>Might</a:t>
                      </a:r>
                      <a:endParaRPr lang="en-US" dirty="0"/>
                    </a:p>
                  </a:txBody>
                  <a:tcPr/>
                </a:tc>
                <a:tc>
                  <a:txBody>
                    <a:bodyPr/>
                    <a:lstStyle/>
                    <a:p>
                      <a:r>
                        <a:rPr lang="en-US" dirty="0" smtClean="0"/>
                        <a:t>Knowledge</a:t>
                      </a:r>
                      <a:endParaRPr lang="en-US" dirty="0"/>
                    </a:p>
                  </a:txBody>
                  <a:tcPr/>
                </a:tc>
                <a:tc>
                  <a:txBody>
                    <a:bodyPr/>
                    <a:lstStyle/>
                    <a:p>
                      <a:r>
                        <a:rPr lang="en-US" dirty="0" smtClean="0"/>
                        <a:t>Fear/</a:t>
                      </a:r>
                    </a:p>
                    <a:p>
                      <a:r>
                        <a:rPr lang="en-US" dirty="0" smtClean="0"/>
                        <a:t>Awe</a:t>
                      </a:r>
                      <a:endParaRPr lang="en-US" dirty="0"/>
                    </a:p>
                  </a:txBody>
                  <a:tcPr/>
                </a:tc>
              </a:tr>
              <a:tr h="370840">
                <a:tc>
                  <a:txBody>
                    <a:bodyPr/>
                    <a:lstStyle/>
                    <a:p>
                      <a:r>
                        <a:rPr lang="en-US" b="1" dirty="0" smtClean="0">
                          <a:solidFill>
                            <a:srgbClr val="C00000"/>
                          </a:solidFill>
                        </a:rPr>
                        <a:t>  Will </a:t>
                      </a:r>
                      <a:endParaRPr lang="en-US" b="1" dirty="0">
                        <a:solidFill>
                          <a:srgbClr val="C00000"/>
                        </a:solidFill>
                      </a:endParaRPr>
                    </a:p>
                  </a:txBody>
                  <a:tcPr/>
                </a:tc>
                <a:tc>
                  <a:txBody>
                    <a:bodyPr/>
                    <a:lstStyle/>
                    <a:p>
                      <a:r>
                        <a:rPr lang="en-US" b="1" dirty="0" smtClean="0">
                          <a:solidFill>
                            <a:srgbClr val="C00000"/>
                          </a:solidFill>
                        </a:rPr>
                        <a:t>    Often</a:t>
                      </a:r>
                      <a:r>
                        <a:rPr lang="en-US" b="1" baseline="0" dirty="0" smtClean="0">
                          <a:solidFill>
                            <a:srgbClr val="C00000"/>
                          </a:solidFill>
                        </a:rPr>
                        <a:t> </a:t>
                      </a:r>
                      <a:endParaRPr lang="en-US" b="1" dirty="0">
                        <a:solidFill>
                          <a:srgbClr val="C00000"/>
                        </a:solidFill>
                      </a:endParaRPr>
                    </a:p>
                  </a:txBody>
                  <a:tcPr/>
                </a:tc>
                <a:tc>
                  <a:txBody>
                    <a:bodyPr/>
                    <a:lstStyle/>
                    <a:p>
                      <a:r>
                        <a:rPr lang="en-US" b="1" dirty="0" smtClean="0">
                          <a:solidFill>
                            <a:srgbClr val="C00000"/>
                          </a:solidFill>
                        </a:rPr>
                        <a:t> Find</a:t>
                      </a:r>
                      <a:endParaRPr lang="en-US" b="1" dirty="0">
                        <a:solidFill>
                          <a:srgbClr val="C00000"/>
                        </a:solidFill>
                      </a:endParaRPr>
                    </a:p>
                  </a:txBody>
                  <a:tcPr/>
                </a:tc>
                <a:tc>
                  <a:txBody>
                    <a:bodyPr/>
                    <a:lstStyle/>
                    <a:p>
                      <a:r>
                        <a:rPr lang="en-US" sz="1600" b="1" dirty="0" smtClean="0">
                          <a:solidFill>
                            <a:srgbClr val="C00000"/>
                          </a:solidFill>
                        </a:rPr>
                        <a:t>Trouble</a:t>
                      </a:r>
                      <a:endParaRPr lang="en-US" sz="1600" b="1" dirty="0">
                        <a:solidFill>
                          <a:srgbClr val="C00000"/>
                        </a:solidFill>
                      </a:endParaRPr>
                    </a:p>
                  </a:txBody>
                  <a:tcPr/>
                </a:tc>
                <a:tc>
                  <a:txBody>
                    <a:bodyPr/>
                    <a:lstStyle/>
                    <a:p>
                      <a:r>
                        <a:rPr lang="en-US" b="1" dirty="0" smtClean="0">
                          <a:solidFill>
                            <a:srgbClr val="C00000"/>
                          </a:solidFill>
                        </a:rPr>
                        <a:t>From</a:t>
                      </a:r>
                      <a:endParaRPr lang="en-US" b="1" dirty="0">
                        <a:solidFill>
                          <a:srgbClr val="C00000"/>
                        </a:solidFill>
                      </a:endParaRPr>
                    </a:p>
                  </a:txBody>
                  <a:tcPr/>
                </a:tc>
                <a:tc>
                  <a:txBody>
                    <a:bodyPr/>
                    <a:lstStyle/>
                    <a:p>
                      <a:r>
                        <a:rPr lang="en-US" b="1" dirty="0" smtClean="0">
                          <a:solidFill>
                            <a:srgbClr val="C00000"/>
                          </a:solidFill>
                        </a:rPr>
                        <a:t>  These</a:t>
                      </a:r>
                      <a:endParaRPr lang="en-US" b="1" dirty="0">
                        <a:solidFill>
                          <a:srgbClr val="C00000"/>
                        </a:solidFill>
                      </a:endParaRPr>
                    </a:p>
                  </a:txBody>
                  <a:tcPr/>
                </a:tc>
                <a:tc>
                  <a:txBody>
                    <a:bodyPr/>
                    <a:lstStyle/>
                    <a:p>
                      <a:r>
                        <a:rPr lang="en-US" b="1" dirty="0" smtClean="0">
                          <a:solidFill>
                            <a:srgbClr val="C00000"/>
                          </a:solidFill>
                        </a:rPr>
                        <a:t>Things:</a:t>
                      </a:r>
                      <a:endParaRPr lang="en-US" b="1" dirty="0">
                        <a:solidFill>
                          <a:srgbClr val="C00000"/>
                        </a:solidFill>
                      </a:endParaRPr>
                    </a:p>
                  </a:txBody>
                  <a:tcPr/>
                </a:tc>
              </a:tr>
              <a:tr h="1686560">
                <a:tc>
                  <a:txBody>
                    <a:bodyPr/>
                    <a:lstStyle/>
                    <a:p>
                      <a:endParaRPr lang="en-US" dirty="0" smtClean="0"/>
                    </a:p>
                    <a:p>
                      <a:r>
                        <a:rPr lang="en-US" sz="1600" dirty="0" smtClean="0"/>
                        <a:t>Haughty</a:t>
                      </a:r>
                    </a:p>
                    <a:p>
                      <a:r>
                        <a:rPr lang="en-US" dirty="0" smtClean="0"/>
                        <a:t>Eyes</a:t>
                      </a:r>
                    </a:p>
                    <a:p>
                      <a:r>
                        <a:rPr lang="en-US" dirty="0" smtClean="0"/>
                        <a:t>(Pride)</a:t>
                      </a:r>
                      <a:endParaRPr lang="en-US" dirty="0"/>
                    </a:p>
                  </a:txBody>
                  <a:tcPr/>
                </a:tc>
                <a:tc>
                  <a:txBody>
                    <a:bodyPr/>
                    <a:lstStyle/>
                    <a:p>
                      <a:endParaRPr lang="en-US" dirty="0" smtClean="0"/>
                    </a:p>
                    <a:p>
                      <a:r>
                        <a:rPr lang="en-US" dirty="0" smtClean="0"/>
                        <a:t>Lying</a:t>
                      </a:r>
                    </a:p>
                    <a:p>
                      <a:r>
                        <a:rPr lang="en-US" dirty="0" smtClean="0"/>
                        <a:t>Tongues</a:t>
                      </a:r>
                      <a:endParaRPr lang="en-US" dirty="0"/>
                    </a:p>
                  </a:txBody>
                  <a:tcPr/>
                </a:tc>
                <a:tc>
                  <a:txBody>
                    <a:bodyPr/>
                    <a:lstStyle/>
                    <a:p>
                      <a:endParaRPr lang="en-US" dirty="0" smtClean="0"/>
                    </a:p>
                    <a:p>
                      <a:r>
                        <a:rPr lang="en-US" dirty="0" smtClean="0"/>
                        <a:t>Hands</a:t>
                      </a:r>
                    </a:p>
                    <a:p>
                      <a:r>
                        <a:rPr lang="en-US" dirty="0" smtClean="0"/>
                        <a:t>That</a:t>
                      </a:r>
                      <a:r>
                        <a:rPr lang="en-US" baseline="0" dirty="0" smtClean="0"/>
                        <a:t> </a:t>
                      </a:r>
                    </a:p>
                    <a:p>
                      <a:r>
                        <a:rPr lang="en-US" baseline="0" dirty="0" smtClean="0"/>
                        <a:t>Shed</a:t>
                      </a:r>
                    </a:p>
                    <a:p>
                      <a:r>
                        <a:rPr lang="en-US" baseline="0" dirty="0" smtClean="0"/>
                        <a:t>Blood</a:t>
                      </a:r>
                      <a:endParaRPr lang="en-US" dirty="0"/>
                    </a:p>
                  </a:txBody>
                  <a:tcPr/>
                </a:tc>
                <a:tc>
                  <a:txBody>
                    <a:bodyPr/>
                    <a:lstStyle/>
                    <a:p>
                      <a:endParaRPr lang="en-US" dirty="0" smtClean="0"/>
                    </a:p>
                    <a:p>
                      <a:r>
                        <a:rPr lang="en-US" dirty="0" smtClean="0"/>
                        <a:t>Hearts</a:t>
                      </a:r>
                    </a:p>
                    <a:p>
                      <a:r>
                        <a:rPr lang="en-US" dirty="0" smtClean="0"/>
                        <a:t>Devise</a:t>
                      </a:r>
                    </a:p>
                    <a:p>
                      <a:r>
                        <a:rPr lang="en-US" dirty="0" smtClean="0"/>
                        <a:t>Wicked</a:t>
                      </a:r>
                    </a:p>
                    <a:p>
                      <a:r>
                        <a:rPr lang="en-US" dirty="0" smtClean="0"/>
                        <a:t>plans</a:t>
                      </a:r>
                      <a:endParaRPr lang="en-US" dirty="0"/>
                    </a:p>
                  </a:txBody>
                  <a:tcPr/>
                </a:tc>
                <a:tc>
                  <a:txBody>
                    <a:bodyPr/>
                    <a:lstStyle/>
                    <a:p>
                      <a:endParaRPr lang="en-US" dirty="0" smtClean="0"/>
                    </a:p>
                    <a:p>
                      <a:r>
                        <a:rPr lang="en-US" dirty="0" smtClean="0"/>
                        <a:t>Feet</a:t>
                      </a:r>
                    </a:p>
                    <a:p>
                      <a:r>
                        <a:rPr lang="en-US" dirty="0" smtClean="0"/>
                        <a:t>Run </a:t>
                      </a:r>
                    </a:p>
                    <a:p>
                      <a:r>
                        <a:rPr lang="en-US" dirty="0" smtClean="0"/>
                        <a:t>To </a:t>
                      </a:r>
                    </a:p>
                    <a:p>
                      <a:r>
                        <a:rPr lang="en-US" dirty="0" smtClean="0"/>
                        <a:t>evil</a:t>
                      </a:r>
                      <a:endParaRPr lang="en-US" dirty="0"/>
                    </a:p>
                  </a:txBody>
                  <a:tcPr/>
                </a:tc>
                <a:tc>
                  <a:txBody>
                    <a:bodyPr/>
                    <a:lstStyle/>
                    <a:p>
                      <a:endParaRPr lang="en-US" dirty="0" smtClean="0"/>
                    </a:p>
                    <a:p>
                      <a:r>
                        <a:rPr lang="en-US" dirty="0" smtClean="0"/>
                        <a:t>Bearing</a:t>
                      </a:r>
                    </a:p>
                    <a:p>
                      <a:r>
                        <a:rPr lang="en-US" dirty="0" smtClean="0"/>
                        <a:t>False</a:t>
                      </a:r>
                    </a:p>
                    <a:p>
                      <a:r>
                        <a:rPr lang="en-US" dirty="0" smtClean="0"/>
                        <a:t>Witness</a:t>
                      </a:r>
                      <a:endParaRPr lang="en-US" dirty="0"/>
                    </a:p>
                  </a:txBody>
                  <a:tcPr/>
                </a:tc>
                <a:tc>
                  <a:txBody>
                    <a:bodyPr/>
                    <a:lstStyle/>
                    <a:p>
                      <a:endParaRPr lang="en-US" dirty="0" smtClean="0"/>
                    </a:p>
                    <a:p>
                      <a:r>
                        <a:rPr lang="en-US" sz="1400" dirty="0" smtClean="0"/>
                        <a:t>Spreading</a:t>
                      </a:r>
                    </a:p>
                    <a:p>
                      <a:r>
                        <a:rPr lang="en-US" dirty="0" smtClean="0"/>
                        <a:t>Strife</a:t>
                      </a:r>
                    </a:p>
                    <a:p>
                      <a:r>
                        <a:rPr lang="en-US" dirty="0" smtClean="0"/>
                        <a:t>Among</a:t>
                      </a:r>
                    </a:p>
                    <a:p>
                      <a:r>
                        <a:rPr lang="en-US" sz="1600" dirty="0" smtClean="0"/>
                        <a:t>brothers</a:t>
                      </a:r>
                      <a:endParaRPr lang="en-US" sz="1600" dirty="0"/>
                    </a:p>
                  </a:txBody>
                  <a:tcPr/>
                </a:tc>
              </a:tr>
              <a:tr h="2286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467015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Walking in Righteousness or not?</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Clearly, the people we serve are those who have made mistakes; some more serious than others.</a:t>
            </a:r>
          </a:p>
          <a:p>
            <a:r>
              <a:rPr lang="en-US" dirty="0" smtClean="0"/>
              <a:t>Some have never had the wise counsel of an elder to help them shape their lives.</a:t>
            </a:r>
          </a:p>
          <a:p>
            <a:r>
              <a:rPr lang="en-US" dirty="0" smtClean="0"/>
              <a:t>Some refused to listen to wise counsel from anyone…until now.</a:t>
            </a:r>
          </a:p>
          <a:p>
            <a:endParaRPr lang="en-US" dirty="0"/>
          </a:p>
          <a:p>
            <a:r>
              <a:rPr lang="en-US" dirty="0" smtClean="0"/>
              <a:t>Peter Galowski, of </a:t>
            </a:r>
            <a:r>
              <a:rPr lang="en-US" dirty="0" smtClean="0">
                <a:solidFill>
                  <a:srgbClr val="00B0F0"/>
                </a:solidFill>
              </a:rPr>
              <a:t>Changed Heart Ministries</a:t>
            </a:r>
            <a:r>
              <a:rPr lang="en-US" dirty="0" smtClean="0"/>
              <a:t>, refers to those who aren’t serious about making positive change as “knuckleheads.” Says he was one, once!</a:t>
            </a:r>
            <a:endParaRPr lang="en-US" dirty="0"/>
          </a:p>
        </p:txBody>
      </p:sp>
    </p:spTree>
    <p:extLst>
      <p:ext uri="{BB962C8B-B14F-4D97-AF65-F5344CB8AC3E}">
        <p14:creationId xmlns:p14="http://schemas.microsoft.com/office/powerpoint/2010/main" val="2754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0" dirty="0" smtClean="0">
                <a:solidFill>
                  <a:srgbClr val="FFC000"/>
                </a:solidFill>
              </a:rPr>
              <a:t>Motives?  (“Knuckleheads” or not)</a:t>
            </a:r>
            <a:endParaRPr lang="en-US" b="0" dirty="0">
              <a:solidFill>
                <a:srgbClr val="FFC000"/>
              </a:solidFill>
            </a:endParaRPr>
          </a:p>
        </p:txBody>
      </p:sp>
      <p:sp>
        <p:nvSpPr>
          <p:cNvPr id="6" name="Content Placeholder 5"/>
          <p:cNvSpPr>
            <a:spLocks noGrp="1"/>
          </p:cNvSpPr>
          <p:nvPr>
            <p:ph sz="half" idx="1"/>
          </p:nvPr>
        </p:nvSpPr>
        <p:spPr>
          <a:xfrm>
            <a:off x="457200" y="1371600"/>
            <a:ext cx="4038600" cy="4754563"/>
          </a:xfrm>
        </p:spPr>
        <p:txBody>
          <a:bodyPr>
            <a:normAutofit/>
          </a:bodyPr>
          <a:lstStyle/>
          <a:p>
            <a:endParaRPr lang="en-US" dirty="0" smtClean="0"/>
          </a:p>
          <a:p>
            <a:pPr algn="ctr"/>
            <a:r>
              <a:rPr lang="en-US" dirty="0" smtClean="0"/>
              <a:t>How often must we sort out which people were charged unfairly, and which just </a:t>
            </a:r>
            <a:r>
              <a:rPr lang="en-US" b="1" i="1" dirty="0" smtClean="0"/>
              <a:t>wish</a:t>
            </a:r>
            <a:r>
              <a:rPr lang="en-US" dirty="0" smtClean="0"/>
              <a:t> it was that way?</a:t>
            </a:r>
          </a:p>
          <a:p>
            <a:pPr algn="ctr"/>
            <a:endParaRPr lang="en-US" dirty="0" smtClean="0"/>
          </a:p>
          <a:p>
            <a:pPr algn="ctr"/>
            <a:r>
              <a:rPr lang="en-US" dirty="0" smtClean="0"/>
              <a:t>Long enough time with one person?</a:t>
            </a:r>
            <a:endParaRPr lang="en-US" dirty="0"/>
          </a:p>
        </p:txBody>
      </p:sp>
      <p:sp>
        <p:nvSpPr>
          <p:cNvPr id="7" name="Content Placeholder 6"/>
          <p:cNvSpPr>
            <a:spLocks noGrp="1"/>
          </p:cNvSpPr>
          <p:nvPr>
            <p:ph sz="half" idx="2"/>
          </p:nvPr>
        </p:nvSpPr>
        <p:spPr/>
        <p:txBody>
          <a:bodyPr>
            <a:normAutofit/>
          </a:bodyPr>
          <a:lstStyle/>
          <a:p>
            <a:endParaRPr lang="en-US" dirty="0" smtClean="0"/>
          </a:p>
          <a:p>
            <a:pPr algn="ctr"/>
            <a:r>
              <a:rPr lang="en-US" dirty="0" smtClean="0"/>
              <a:t>What do we look for when in that process of making acquaintance and assessment?</a:t>
            </a:r>
          </a:p>
          <a:p>
            <a:pPr marL="0" indent="0" algn="ctr">
              <a:buNone/>
            </a:pPr>
            <a:endParaRPr lang="en-US" dirty="0" smtClean="0"/>
          </a:p>
          <a:p>
            <a:pPr marL="0" indent="0" algn="ctr">
              <a:buNone/>
            </a:pPr>
            <a:endParaRPr lang="en-US" sz="900" dirty="0"/>
          </a:p>
          <a:p>
            <a:pPr marL="0" indent="0" algn="ctr">
              <a:buNone/>
            </a:pPr>
            <a:endParaRPr lang="en-US" sz="900" dirty="0"/>
          </a:p>
          <a:p>
            <a:pPr algn="ctr"/>
            <a:r>
              <a:rPr lang="en-US" dirty="0" smtClean="0"/>
              <a:t>Do we always make the right call?</a:t>
            </a:r>
            <a:endParaRPr lang="en-US" dirty="0"/>
          </a:p>
        </p:txBody>
      </p:sp>
    </p:spTree>
    <p:extLst>
      <p:ext uri="{BB962C8B-B14F-4D97-AF65-F5344CB8AC3E}">
        <p14:creationId xmlns:p14="http://schemas.microsoft.com/office/powerpoint/2010/main" val="41821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p>
            <a:pPr algn="ctr"/>
            <a:r>
              <a:rPr lang="en-US" dirty="0" smtClean="0"/>
              <a:t> </a:t>
            </a:r>
            <a:r>
              <a:rPr lang="en-US" dirty="0" smtClean="0">
                <a:solidFill>
                  <a:srgbClr val="7030A0"/>
                </a:solidFill>
              </a:rPr>
              <a:t>Err on the side of Grace</a:t>
            </a:r>
            <a:endParaRPr lang="en-US" dirty="0">
              <a:solidFill>
                <a:srgbClr val="7030A0"/>
              </a:solidFill>
            </a:endParaRPr>
          </a:p>
        </p:txBody>
      </p:sp>
      <p:sp>
        <p:nvSpPr>
          <p:cNvPr id="3" name="Content Placeholder 2"/>
          <p:cNvSpPr>
            <a:spLocks noGrp="1"/>
          </p:cNvSpPr>
          <p:nvPr>
            <p:ph idx="1"/>
          </p:nvPr>
        </p:nvSpPr>
        <p:spPr>
          <a:noFill/>
        </p:spPr>
        <p:txBody>
          <a:bodyPr>
            <a:normAutofit fontScale="92500" lnSpcReduction="20000"/>
          </a:bodyPr>
          <a:lstStyle/>
          <a:p>
            <a:pPr algn="ctr"/>
            <a:endParaRPr lang="en-US" i="1" dirty="0" smtClean="0">
              <a:solidFill>
                <a:srgbClr val="FFC000"/>
              </a:solidFill>
            </a:endParaRPr>
          </a:p>
          <a:p>
            <a:pPr marL="0" indent="0" algn="ctr">
              <a:buNone/>
            </a:pPr>
            <a:r>
              <a:rPr lang="en-US" i="1" dirty="0" smtClean="0">
                <a:solidFill>
                  <a:srgbClr val="FFC000"/>
                </a:solidFill>
              </a:rPr>
              <a:t>Behold! I send you out as sheep in the midst of wolves. Be ye therefore, wise as serpents and harmless as doves.  </a:t>
            </a:r>
          </a:p>
          <a:p>
            <a:pPr marL="0" indent="0" algn="ctr">
              <a:buNone/>
            </a:pPr>
            <a:r>
              <a:rPr lang="en-US" sz="2000" dirty="0" smtClean="0"/>
              <a:t>Matthew 10:16  KJV</a:t>
            </a:r>
          </a:p>
          <a:p>
            <a:pPr marL="0" indent="0" algn="ctr">
              <a:buNone/>
            </a:pPr>
            <a:endParaRPr lang="en-US" dirty="0" smtClean="0"/>
          </a:p>
          <a:p>
            <a:pPr marL="0" indent="0">
              <a:buNone/>
            </a:pPr>
            <a:r>
              <a:rPr lang="en-US" sz="3000" dirty="0" smtClean="0"/>
              <a:t>            </a:t>
            </a:r>
            <a:r>
              <a:rPr lang="en-US" sz="3500" b="1" dirty="0" smtClean="0">
                <a:solidFill>
                  <a:srgbClr val="002060"/>
                </a:solidFill>
              </a:rPr>
              <a:t>Serpents? </a:t>
            </a:r>
            <a:r>
              <a:rPr lang="en-US" sz="2600" b="1" dirty="0" smtClean="0">
                <a:solidFill>
                  <a:srgbClr val="002060"/>
                </a:solidFill>
              </a:rPr>
              <a:t>                    </a:t>
            </a:r>
            <a:r>
              <a:rPr lang="en-US" sz="3500" b="1" dirty="0" smtClean="0">
                <a:solidFill>
                  <a:srgbClr val="002060"/>
                </a:solidFill>
              </a:rPr>
              <a:t>Doves?</a:t>
            </a:r>
            <a:endParaRPr lang="en-US" b="1" dirty="0">
              <a:solidFill>
                <a:srgbClr val="002060"/>
              </a:solidFill>
            </a:endParaRPr>
          </a:p>
          <a:p>
            <a:endParaRPr lang="en-US" dirty="0"/>
          </a:p>
          <a:p>
            <a:pPr marL="0" indent="0" algn="ctr">
              <a:buNone/>
            </a:pPr>
            <a:r>
              <a:rPr lang="en-US" dirty="0" smtClean="0"/>
              <a:t>A “healthy suspicion” is wise to cultivate, yet without becoming cynical and doubting everyone.</a:t>
            </a:r>
          </a:p>
          <a:p>
            <a:pPr marL="0" indent="0" algn="ctr">
              <a:buNone/>
            </a:pPr>
            <a:endParaRPr lang="en-US" dirty="0" smtClean="0">
              <a:solidFill>
                <a:schemeClr val="accent6">
                  <a:lumMod val="75000"/>
                </a:schemeClr>
              </a:solidFill>
            </a:endParaRPr>
          </a:p>
          <a:p>
            <a:pPr marL="0" indent="0" algn="ctr">
              <a:buNone/>
            </a:pPr>
            <a:r>
              <a:rPr lang="en-US" dirty="0" smtClean="0">
                <a:solidFill>
                  <a:schemeClr val="accent6">
                    <a:lumMod val="75000"/>
                  </a:schemeClr>
                </a:solidFill>
              </a:rPr>
              <a:t>Spiritual or maturity issues?</a:t>
            </a:r>
          </a:p>
          <a:p>
            <a:pPr algn="ctr"/>
            <a:endParaRPr lang="en-US" dirty="0" smtClean="0"/>
          </a:p>
          <a:p>
            <a:pPr marL="0" indent="0" algn="ctr">
              <a:buNone/>
            </a:pPr>
            <a:r>
              <a:rPr lang="en-US" dirty="0" smtClean="0"/>
              <a:t>What criteria are helpful in the process?</a:t>
            </a:r>
            <a:endParaRPr lang="en-US" dirty="0"/>
          </a:p>
          <a:p>
            <a:endParaRPr lang="en-US" dirty="0"/>
          </a:p>
        </p:txBody>
      </p:sp>
    </p:spTree>
    <p:extLst>
      <p:ext uri="{BB962C8B-B14F-4D97-AF65-F5344CB8AC3E}">
        <p14:creationId xmlns:p14="http://schemas.microsoft.com/office/powerpoint/2010/main" val="15882549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pPr algn="ctr"/>
            <a:r>
              <a:rPr lang="en-US" sz="2400" i="1" dirty="0">
                <a:solidFill>
                  <a:schemeClr val="accent6">
                    <a:lumMod val="60000"/>
                    <a:lumOff val="40000"/>
                  </a:schemeClr>
                </a:solidFill>
              </a:rPr>
              <a:t>The Life </a:t>
            </a:r>
            <a:r>
              <a:rPr lang="en-US" sz="2400" i="1" dirty="0" smtClean="0">
                <a:solidFill>
                  <a:schemeClr val="accent6">
                    <a:lumMod val="60000"/>
                    <a:lumOff val="40000"/>
                  </a:schemeClr>
                </a:solidFill>
              </a:rPr>
              <a:t>Model: Living from the Heart Jesus Gave You</a:t>
            </a:r>
            <a:endParaRPr lang="en-US" sz="2400" i="1" dirty="0">
              <a:solidFill>
                <a:schemeClr val="accent6">
                  <a:lumMod val="60000"/>
                  <a:lumOff val="40000"/>
                </a:schemeClr>
              </a:solidFill>
            </a:endParaRPr>
          </a:p>
        </p:txBody>
      </p:sp>
      <p:sp>
        <p:nvSpPr>
          <p:cNvPr id="3" name="Title 2"/>
          <p:cNvSpPr>
            <a:spLocks noGrp="1"/>
          </p:cNvSpPr>
          <p:nvPr>
            <p:ph type="title"/>
          </p:nvPr>
        </p:nvSpPr>
        <p:spPr/>
        <p:txBody>
          <a:bodyPr>
            <a:normAutofit fontScale="90000"/>
          </a:bodyPr>
          <a:lstStyle/>
          <a:p>
            <a:pPr algn="ctr"/>
            <a:r>
              <a:rPr lang="en-US" sz="4400" dirty="0" smtClean="0">
                <a:solidFill>
                  <a:srgbClr val="FFC000"/>
                </a:solidFill>
              </a:rPr>
              <a:t>Maturity Development Picture</a:t>
            </a:r>
            <a:r>
              <a:rPr lang="en-US" dirty="0" smtClean="0"/>
              <a:t/>
            </a:r>
            <a:br>
              <a:rPr lang="en-US" dirty="0" smtClean="0"/>
            </a:br>
            <a:endParaRPr lang="en-US" dirty="0"/>
          </a:p>
        </p:txBody>
      </p:sp>
      <p:sp>
        <p:nvSpPr>
          <p:cNvPr id="4" name="TextBox 3"/>
          <p:cNvSpPr txBox="1"/>
          <p:nvPr/>
        </p:nvSpPr>
        <p:spPr>
          <a:xfrm>
            <a:off x="3657600" y="1343251"/>
            <a:ext cx="1640193" cy="707886"/>
          </a:xfrm>
          <a:prstGeom prst="rect">
            <a:avLst/>
          </a:prstGeom>
          <a:noFill/>
        </p:spPr>
        <p:txBody>
          <a:bodyPr wrap="none" rtlCol="0">
            <a:spAutoFit/>
          </a:bodyPr>
          <a:lstStyle/>
          <a:p>
            <a:pPr algn="ctr"/>
            <a:r>
              <a:rPr lang="en-US" sz="4000" dirty="0" smtClean="0">
                <a:solidFill>
                  <a:srgbClr val="FFC000"/>
                </a:solidFill>
              </a:rPr>
              <a:t>Part 2</a:t>
            </a:r>
            <a:endParaRPr lang="en-US" sz="4000" dirty="0">
              <a:solidFill>
                <a:srgbClr val="FFC000"/>
              </a:solidFill>
            </a:endParaRPr>
          </a:p>
        </p:txBody>
      </p:sp>
    </p:spTree>
    <p:extLst>
      <p:ext uri="{BB962C8B-B14F-4D97-AF65-F5344CB8AC3E}">
        <p14:creationId xmlns:p14="http://schemas.microsoft.com/office/powerpoint/2010/main" val="4119095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66627730"/>
              </p:ext>
            </p:extLst>
          </p:nvPr>
        </p:nvGraphicFramePr>
        <p:xfrm>
          <a:off x="533400" y="1295400"/>
          <a:ext cx="8229600" cy="4754880"/>
        </p:xfrm>
        <a:graphic>
          <a:graphicData uri="http://schemas.openxmlformats.org/drawingml/2006/table">
            <a:tbl>
              <a:tblPr/>
              <a:tblGrid>
                <a:gridCol w="3962400"/>
                <a:gridCol w="4267200"/>
              </a:tblGrid>
              <a:tr h="152400">
                <a:tc>
                  <a:txBody>
                    <a:bodyPr/>
                    <a:lstStyle/>
                    <a:p>
                      <a:endParaRPr lang="en-US" dirty="0"/>
                    </a:p>
                  </a:txBody>
                  <a:tcPr marL="0" marR="0" marT="0" marB="0">
                    <a:lnL>
                      <a:noFill/>
                    </a:lnL>
                    <a:lnR>
                      <a:noFill/>
                    </a:lnR>
                    <a:lnT>
                      <a:noFill/>
                    </a:lnT>
                    <a:lnB>
                      <a:noFill/>
                    </a:lnB>
                  </a:tcPr>
                </a:tc>
                <a:tc>
                  <a:txBody>
                    <a:bodyPr/>
                    <a:lstStyle/>
                    <a:p>
                      <a:endParaRPr lang="en-US" dirty="0"/>
                    </a:p>
                  </a:txBody>
                  <a:tcPr>
                    <a:lnL>
                      <a:noFill/>
                    </a:lnL>
                  </a:tcPr>
                </a:tc>
              </a:tr>
              <a:tr h="0">
                <a:tc>
                  <a:txBody>
                    <a:bodyPr/>
                    <a:lstStyle/>
                    <a:p>
                      <a:pPr algn="ctr"/>
                      <a:r>
                        <a:rPr lang="en-US" dirty="0"/>
                        <a:t/>
                      </a:r>
                      <a:br>
                        <a:rPr lang="en-US" dirty="0"/>
                      </a:br>
                      <a:r>
                        <a:rPr lang="en-US" dirty="0"/>
                        <a:t/>
                      </a:r>
                      <a:br>
                        <a:rPr lang="en-US" dirty="0"/>
                      </a:br>
                      <a:endParaRPr lang="en-US" dirty="0"/>
                    </a:p>
                  </a:txBody>
                  <a:tcPr marL="0" marR="0" marT="0" marB="0" anchor="ctr">
                    <a:lnL>
                      <a:noFill/>
                    </a:lnL>
                    <a:lnR>
                      <a:noFill/>
                    </a:lnR>
                    <a:lnT>
                      <a:noFill/>
                    </a:lnT>
                    <a:lnB>
                      <a:noFill/>
                    </a:lnB>
                  </a:tcPr>
                </a:tc>
                <a:tc>
                  <a:txBody>
                    <a:bodyPr/>
                    <a:lstStyle/>
                    <a:p>
                      <a:endParaRPr lang="en-US" sz="2800" dirty="0" smtClean="0"/>
                    </a:p>
                    <a:p>
                      <a:r>
                        <a:rPr lang="en-US" sz="2800" dirty="0" smtClean="0"/>
                        <a:t>The </a:t>
                      </a:r>
                      <a:r>
                        <a:rPr lang="en-US" sz="2800" dirty="0"/>
                        <a:t>Life Model is a unifying approach to ministries of counseling, recovery, pastoral care, prayer ministry, </a:t>
                      </a:r>
                      <a:r>
                        <a:rPr lang="en-US" sz="2800" dirty="0" smtClean="0"/>
                        <a:t>deliverance</a:t>
                      </a:r>
                      <a:r>
                        <a:rPr lang="en-US" sz="2800" dirty="0"/>
                        <a:t>, inner healing, child rearing, body life and health. </a:t>
                      </a:r>
                    </a:p>
                    <a:p>
                      <a:r>
                        <a:rPr lang="en-US" dirty="0"/>
                        <a:t/>
                      </a:r>
                      <a:br>
                        <a:rPr lang="en-US" dirty="0"/>
                      </a:br>
                      <a:endParaRPr lang="en-US" dirty="0"/>
                    </a:p>
                  </a:txBody>
                  <a:tcPr marL="0" marR="0" marT="0" marB="0" anchor="ctr">
                    <a:lnL>
                      <a:noFill/>
                    </a:lnL>
                    <a:lnR>
                      <a:noFill/>
                    </a:lnR>
                    <a:lnB>
                      <a:noFill/>
                    </a:lnB>
                  </a:tcPr>
                </a:tc>
              </a:tr>
            </a:tbl>
          </a:graphicData>
        </a:graphic>
      </p:graphicFrame>
      <p:pic>
        <p:nvPicPr>
          <p:cNvPr id="5121" name="Picture 1" descr="The Life Model: Living From the Heart Jesus Gave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2971800" cy="466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556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Autofit/>
          </a:bodyPr>
          <a:lstStyle/>
          <a:p>
            <a:pPr marL="0" indent="0" algn="ctr">
              <a:buNone/>
            </a:pPr>
            <a:r>
              <a:rPr lang="en-US" i="1" baseline="30000" dirty="0" smtClean="0"/>
              <a:t>1</a:t>
            </a:r>
            <a:r>
              <a:rPr lang="en-US" i="1" dirty="0" smtClean="0"/>
              <a:t>How </a:t>
            </a:r>
            <a:r>
              <a:rPr lang="en-US" i="1" dirty="0"/>
              <a:t>blessed is the man who does not walk in the counsel of the wicked,</a:t>
            </a:r>
            <a:br>
              <a:rPr lang="en-US" i="1" dirty="0"/>
            </a:br>
            <a:r>
              <a:rPr lang="en-US" i="1" dirty="0"/>
              <a:t>         Nor stand in the path of sinners,</a:t>
            </a:r>
            <a:br>
              <a:rPr lang="en-US" i="1" dirty="0"/>
            </a:br>
            <a:r>
              <a:rPr lang="en-US" i="1" dirty="0"/>
              <a:t>         Nor sit in the seat of scoffers! </a:t>
            </a:r>
            <a:br>
              <a:rPr lang="en-US" i="1" dirty="0"/>
            </a:br>
            <a:r>
              <a:rPr lang="en-US" i="1" dirty="0"/>
              <a:t>    </a:t>
            </a:r>
            <a:r>
              <a:rPr lang="en-US" i="1" baseline="30000" dirty="0"/>
              <a:t>2</a:t>
            </a:r>
            <a:r>
              <a:rPr lang="en-US" i="1" dirty="0"/>
              <a:t>But his delight is in the law of the LORD,</a:t>
            </a:r>
            <a:br>
              <a:rPr lang="en-US" i="1" dirty="0"/>
            </a:br>
            <a:r>
              <a:rPr lang="en-US" i="1" dirty="0"/>
              <a:t>         And in His law he meditates day and night</a:t>
            </a:r>
            <a:r>
              <a:rPr lang="en-US" i="1" dirty="0" smtClean="0"/>
              <a:t>.</a:t>
            </a:r>
            <a:endParaRPr lang="en-US" sz="700" i="1" baseline="30000" dirty="0" smtClean="0"/>
          </a:p>
          <a:p>
            <a:pPr marL="0" indent="0">
              <a:buNone/>
            </a:pPr>
            <a:endParaRPr lang="en-US" sz="2800" i="1" baseline="30000" dirty="0" smtClean="0">
              <a:solidFill>
                <a:srgbClr val="FFC000"/>
              </a:solidFill>
            </a:endParaRPr>
          </a:p>
          <a:p>
            <a:pPr marL="0" indent="0" algn="ctr">
              <a:buNone/>
            </a:pPr>
            <a:r>
              <a:rPr lang="en-US" sz="2800" i="1" baseline="30000" dirty="0" smtClean="0">
                <a:solidFill>
                  <a:srgbClr val="FFC000"/>
                </a:solidFill>
              </a:rPr>
              <a:t>3</a:t>
            </a:r>
            <a:r>
              <a:rPr lang="en-US" sz="2800" i="1" dirty="0" smtClean="0">
                <a:solidFill>
                  <a:srgbClr val="FFC000"/>
                </a:solidFill>
              </a:rPr>
              <a:t>He </a:t>
            </a:r>
            <a:r>
              <a:rPr lang="en-US" sz="2800" i="1" dirty="0">
                <a:solidFill>
                  <a:srgbClr val="FFC000"/>
                </a:solidFill>
              </a:rPr>
              <a:t>will be like a tree firmly planted by streams of water,</a:t>
            </a:r>
            <a:r>
              <a:rPr lang="en-US" sz="2800" i="1" dirty="0"/>
              <a:t/>
            </a:r>
            <a:br>
              <a:rPr lang="en-US" sz="2800" i="1" dirty="0"/>
            </a:br>
            <a:r>
              <a:rPr lang="en-US" sz="2800" i="1" dirty="0"/>
              <a:t>         Which yields its fruit in its season</a:t>
            </a:r>
            <a:br>
              <a:rPr lang="en-US" sz="2800" i="1" dirty="0"/>
            </a:br>
            <a:r>
              <a:rPr lang="en-US" sz="2800" i="1" dirty="0"/>
              <a:t>         And its leaf does not wither;</a:t>
            </a:r>
            <a:br>
              <a:rPr lang="en-US" sz="2800" i="1" dirty="0"/>
            </a:br>
            <a:r>
              <a:rPr lang="en-US" sz="2800" i="1" dirty="0"/>
              <a:t>         And in whatever he does, he prospers.</a:t>
            </a:r>
          </a:p>
        </p:txBody>
      </p:sp>
    </p:spTree>
    <p:extLst>
      <p:ext uri="{BB962C8B-B14F-4D97-AF65-F5344CB8AC3E}">
        <p14:creationId xmlns:p14="http://schemas.microsoft.com/office/powerpoint/2010/main" val="3666764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600200"/>
            <a:ext cx="3962400" cy="4952999"/>
          </a:xfrm>
        </p:spPr>
        <p:txBody>
          <a:bodyPr>
            <a:normAutofit/>
          </a:bodyPr>
          <a:lstStyle/>
          <a:p>
            <a:pPr marL="0" indent="0">
              <a:buNone/>
            </a:pPr>
            <a:endParaRPr lang="en-US" dirty="0"/>
          </a:p>
          <a:p>
            <a:r>
              <a:rPr lang="en-US" b="1" dirty="0"/>
              <a:t>Bringing the Life Model to Life (Study Guide)</a:t>
            </a:r>
          </a:p>
          <a:p>
            <a:endParaRPr lang="en-US" b="1" dirty="0"/>
          </a:p>
          <a:p>
            <a:r>
              <a:rPr lang="en-US" dirty="0"/>
              <a:t>The healing, growth and ministry workbook to accompany the </a:t>
            </a:r>
            <a:r>
              <a:rPr lang="en-US" i="1" dirty="0"/>
              <a:t>Life Model</a:t>
            </a:r>
            <a:r>
              <a:rPr lang="en-US" dirty="0"/>
              <a:t> book "Living from the Heart Jesus Gave </a:t>
            </a:r>
            <a:r>
              <a:rPr lang="en-US" dirty="0" smtClean="0"/>
              <a:t>You</a:t>
            </a:r>
            <a:endParaRPr lang="en-US" dirty="0"/>
          </a:p>
          <a:p>
            <a:endParaRPr lang="en-US" dirty="0"/>
          </a:p>
          <a:p>
            <a:pPr marL="0" indent="0">
              <a:buNone/>
            </a:pPr>
            <a:endParaRPr lang="en-US" dirty="0"/>
          </a:p>
        </p:txBody>
      </p:sp>
      <p:sp>
        <p:nvSpPr>
          <p:cNvPr id="4" name="Rectangle 5"/>
          <p:cNvSpPr>
            <a:spLocks noChangeArrowheads="1"/>
          </p:cNvSpPr>
          <p:nvPr/>
        </p:nvSpPr>
        <p:spPr bwMode="auto">
          <a:xfrm>
            <a:off x="0" y="-738664"/>
            <a:ext cx="9144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72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br>
              <a:rPr kumimoji="0" 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50" name="Picture 6" descr="Bringing the Life Model to Life (Study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8421"/>
            <a:ext cx="3759200" cy="479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86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2069543315"/>
              </p:ext>
            </p:extLst>
          </p:nvPr>
        </p:nvGraphicFramePr>
        <p:xfrm>
          <a:off x="381000" y="1066800"/>
          <a:ext cx="8458200" cy="5919316"/>
        </p:xfrm>
        <a:graphic>
          <a:graphicData uri="http://schemas.openxmlformats.org/drawingml/2006/table">
            <a:tbl>
              <a:tblPr/>
              <a:tblGrid>
                <a:gridCol w="3352800"/>
                <a:gridCol w="4950204"/>
                <a:gridCol w="155196"/>
              </a:tblGrid>
              <a:tr h="379373">
                <a:tc>
                  <a:txBody>
                    <a:bodyPr/>
                    <a:lstStyle/>
                    <a:p>
                      <a:endParaRPr lang="en-US" sz="900" dirty="0"/>
                    </a:p>
                  </a:txBody>
                  <a:tcPr marL="0" marR="0" marT="0" marB="0">
                    <a:lnL>
                      <a:noFill/>
                    </a:lnL>
                    <a:lnR>
                      <a:noFill/>
                    </a:lnR>
                    <a:lnT>
                      <a:noFill/>
                    </a:lnT>
                    <a:lnB>
                      <a:noFill/>
                    </a:lnB>
                  </a:tcPr>
                </a:tc>
                <a:tc>
                  <a:txBody>
                    <a:bodyPr/>
                    <a:lstStyle/>
                    <a:p>
                      <a:endParaRPr lang="en-US" sz="900" dirty="0"/>
                    </a:p>
                  </a:txBody>
                  <a:tcPr marL="44873" marR="44873" marT="22437" marB="22437">
                    <a:lnL>
                      <a:noFill/>
                    </a:lnL>
                  </a:tcPr>
                </a:tc>
                <a:tc>
                  <a:txBody>
                    <a:bodyPr/>
                    <a:lstStyle/>
                    <a:p>
                      <a:endParaRPr lang="en-US" sz="900" dirty="0"/>
                    </a:p>
                  </a:txBody>
                  <a:tcPr marL="44873" marR="44873" marT="22437" marB="22437"/>
                </a:tc>
              </a:tr>
              <a:tr h="4001924">
                <a:tc>
                  <a:txBody>
                    <a:bodyPr/>
                    <a:lstStyle/>
                    <a:p>
                      <a:pPr algn="ctr"/>
                      <a:r>
                        <a:rPr lang="en-US" sz="900" dirty="0"/>
                        <a:t/>
                      </a:r>
                      <a:br>
                        <a:rPr lang="en-US" sz="900" dirty="0"/>
                      </a:br>
                      <a:endParaRPr lang="en-US" sz="900" dirty="0"/>
                    </a:p>
                  </a:txBody>
                  <a:tcPr marL="0" marR="0" marT="0" marB="0"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How God designed men to grow and mature. This is the most complete description of Life Model maturity in print. Includes: Stages of Infant, Child, Adult, Parent, and Elder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How to seek out corrective help...</a:t>
                      </a:r>
                    </a:p>
                    <a:p>
                      <a:r>
                        <a:rPr lang="en-US" sz="2800" dirty="0"/>
                        <a:t/>
                      </a:r>
                      <a:br>
                        <a:rPr lang="en-US" sz="2800" dirty="0"/>
                      </a:br>
                      <a:r>
                        <a:rPr lang="en-US" sz="900" dirty="0"/>
                        <a:t/>
                      </a:r>
                      <a:br>
                        <a:rPr lang="en-US" sz="900" dirty="0"/>
                      </a:br>
                      <a:endParaRPr lang="en-US" sz="900" dirty="0"/>
                    </a:p>
                  </a:txBody>
                  <a:tcPr marL="0" marR="0" marT="0" marB="0" anchor="ctr">
                    <a:lnL>
                      <a:noFill/>
                    </a:lnL>
                    <a:lnR>
                      <a:noFill/>
                    </a:lnR>
                    <a:lnB>
                      <a:noFill/>
                    </a:lnB>
                  </a:tcPr>
                </a:tc>
                <a:tc>
                  <a:txBody>
                    <a:bodyPr/>
                    <a:lstStyle/>
                    <a:p>
                      <a:pPr algn="r"/>
                      <a:r>
                        <a:rPr lang="en-US" sz="900" dirty="0" smtClean="0"/>
                        <a:t>: </a:t>
                      </a:r>
                      <a:r>
                        <a:rPr lang="en-US" sz="900" dirty="0"/>
                        <a:t/>
                      </a:r>
                      <a:br>
                        <a:rPr lang="en-US" sz="900" dirty="0"/>
                      </a:br>
                      <a:r>
                        <a:rPr lang="en-US" sz="900" dirty="0"/>
                        <a:t/>
                      </a:r>
                      <a:br>
                        <a:rPr lang="en-US" sz="900" dirty="0"/>
                      </a:br>
                      <a:r>
                        <a:rPr lang="en-US" sz="900" dirty="0"/>
                        <a:t/>
                      </a:r>
                      <a:br>
                        <a:rPr lang="en-US" sz="900" dirty="0"/>
                      </a:br>
                      <a:r>
                        <a:rPr lang="en-US" sz="900" dirty="0"/>
                        <a:t/>
                      </a:r>
                      <a:br>
                        <a:rPr lang="en-US" sz="900" dirty="0"/>
                      </a:br>
                      <a:endParaRPr lang="en-US" sz="900" dirty="0"/>
                    </a:p>
                  </a:txBody>
                  <a:tcPr marL="0" marR="0" marT="0" marB="0" anchor="ctr">
                    <a:lnL>
                      <a:noFill/>
                    </a:lnL>
                    <a:lnR>
                      <a:noFill/>
                    </a:lnR>
                    <a:lnB>
                      <a:noFill/>
                    </a:lnB>
                  </a:tcPr>
                </a:tc>
              </a:tr>
              <a:tr h="571703">
                <a:tc>
                  <a:txBody>
                    <a:bodyPr/>
                    <a:lstStyle/>
                    <a:p>
                      <a:pPr algn="ctr"/>
                      <a:r>
                        <a:rPr lang="en-US" sz="900" dirty="0"/>
                        <a:t/>
                      </a:r>
                      <a:br>
                        <a:rPr lang="en-US" sz="900" dirty="0"/>
                      </a:br>
                      <a:endParaRPr lang="en-US" sz="900" dirty="0"/>
                    </a:p>
                  </a:txBody>
                  <a:tcPr marL="0" marR="0" marT="0" marB="0" anchor="ctr">
                    <a:lnL>
                      <a:noFill/>
                    </a:lnL>
                    <a:lnR>
                      <a:noFill/>
                    </a:lnR>
                    <a:lnT>
                      <a:noFill/>
                    </a:lnT>
                    <a:lnB>
                      <a:noFill/>
                    </a:lnB>
                  </a:tcPr>
                </a:tc>
                <a:tc>
                  <a:txBody>
                    <a:bodyPr/>
                    <a:lstStyle/>
                    <a:p>
                      <a:endParaRPr lang="en-US" sz="900" dirty="0"/>
                    </a:p>
                  </a:txBody>
                  <a:tcPr marL="44873" marR="44873" marT="22437" marB="22437">
                    <a:lnL>
                      <a:noFill/>
                    </a:lnL>
                    <a:lnT>
                      <a:noFill/>
                    </a:lnT>
                  </a:tcPr>
                </a:tc>
                <a:tc>
                  <a:txBody>
                    <a:bodyPr/>
                    <a:lstStyle/>
                    <a:p>
                      <a:endParaRPr lang="en-US" sz="900" dirty="0"/>
                    </a:p>
                  </a:txBody>
                  <a:tcPr marL="44873" marR="44873" marT="22437" marB="22437">
                    <a:lnT>
                      <a:noFill/>
                    </a:lnT>
                  </a:tcPr>
                </a:tc>
              </a:tr>
            </a:tbl>
          </a:graphicData>
        </a:graphic>
      </p:graphicFrame>
      <p:sp>
        <p:nvSpPr>
          <p:cNvPr id="6" name="Control 1"/>
          <p:cNvSpPr>
            <a:spLocks noChangeArrowheads="1" noChangeShapeType="1"/>
          </p:cNvSpPr>
          <p:nvPr/>
        </p:nvSpPr>
        <p:spPr bwMode="auto">
          <a:xfrm>
            <a:off x="457200" y="2674938"/>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pic>
        <p:nvPicPr>
          <p:cNvPr id="4098" name="Picture 2" descr="The Complete Guide to Living With 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43156"/>
            <a:ext cx="3009900" cy="454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861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5257800"/>
            <a:ext cx="8305800" cy="778213"/>
          </a:xfrm>
        </p:spPr>
        <p:txBody>
          <a:bodyPr>
            <a:noAutofit/>
          </a:bodyPr>
          <a:lstStyle/>
          <a:p>
            <a:pPr algn="ctr"/>
            <a:r>
              <a:rPr lang="en-US" sz="2800" dirty="0" smtClean="0">
                <a:solidFill>
                  <a:schemeClr val="accent6">
                    <a:lumMod val="60000"/>
                    <a:lumOff val="40000"/>
                  </a:schemeClr>
                </a:solidFill>
              </a:rPr>
              <a:t>Stages and Challenges for Individuals, Families and Communities</a:t>
            </a:r>
            <a:endParaRPr lang="en-US" sz="2800" dirty="0">
              <a:solidFill>
                <a:schemeClr val="accent6">
                  <a:lumMod val="60000"/>
                  <a:lumOff val="40000"/>
                </a:schemeClr>
              </a:solidFill>
            </a:endParaRPr>
          </a:p>
        </p:txBody>
      </p:sp>
      <p:sp>
        <p:nvSpPr>
          <p:cNvPr id="5" name="Title 4"/>
          <p:cNvSpPr>
            <a:spLocks noGrp="1"/>
          </p:cNvSpPr>
          <p:nvPr>
            <p:ph type="title"/>
          </p:nvPr>
        </p:nvSpPr>
        <p:spPr>
          <a:xfrm>
            <a:off x="457200" y="4038600"/>
            <a:ext cx="8305800" cy="1143000"/>
          </a:xfrm>
        </p:spPr>
        <p:txBody>
          <a:bodyPr>
            <a:normAutofit/>
          </a:bodyPr>
          <a:lstStyle/>
          <a:p>
            <a:r>
              <a:rPr lang="en-US" sz="4000" dirty="0" smtClean="0"/>
              <a:t>The Life Model</a:t>
            </a:r>
            <a:endParaRPr lang="en-US" sz="4000" dirty="0"/>
          </a:p>
        </p:txBody>
      </p:sp>
    </p:spTree>
    <p:extLst>
      <p:ext uri="{BB962C8B-B14F-4D97-AF65-F5344CB8AC3E}">
        <p14:creationId xmlns:p14="http://schemas.microsoft.com/office/powerpoint/2010/main" val="368445780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Infant: Birth through Age 3</a:t>
            </a:r>
            <a:br>
              <a:rPr lang="en-US" dirty="0" smtClean="0">
                <a:solidFill>
                  <a:srgbClr val="FFC000"/>
                </a:solidFill>
              </a:rPr>
            </a:br>
            <a:r>
              <a:rPr lang="en-US" sz="2400" dirty="0" smtClean="0">
                <a:solidFill>
                  <a:srgbClr val="FFC000"/>
                </a:solidFill>
              </a:rPr>
              <a:t>Primary Task: Learning to Receive</a:t>
            </a:r>
            <a:endParaRPr lang="en-US" dirty="0">
              <a:solidFill>
                <a:srgbClr val="FFC00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37750860"/>
              </p:ext>
            </p:extLst>
          </p:nvPr>
        </p:nvGraphicFramePr>
        <p:xfrm>
          <a:off x="457200" y="1600200"/>
          <a:ext cx="8153400" cy="5082540"/>
        </p:xfrm>
        <a:graphic>
          <a:graphicData uri="http://schemas.openxmlformats.org/drawingml/2006/table">
            <a:tbl>
              <a:tblPr firstRow="1" bandRow="1">
                <a:tableStyleId>{5C22544A-7EE6-4342-B048-85BDC9FD1C3A}</a:tableStyleId>
              </a:tblPr>
              <a:tblGrid>
                <a:gridCol w="2717800"/>
                <a:gridCol w="2616200"/>
                <a:gridCol w="2819400"/>
              </a:tblGrid>
              <a:tr h="723900">
                <a:tc>
                  <a:txBody>
                    <a:bodyPr/>
                    <a:lstStyle/>
                    <a:p>
                      <a:r>
                        <a:rPr lang="en-US" dirty="0" smtClean="0"/>
                        <a:t>Personal Tasks</a:t>
                      </a:r>
                      <a:endParaRPr lang="en-US" dirty="0"/>
                    </a:p>
                  </a:txBody>
                  <a:tcPr/>
                </a:tc>
                <a:tc>
                  <a:txBody>
                    <a:bodyPr/>
                    <a:lstStyle/>
                    <a:p>
                      <a:r>
                        <a:rPr lang="en-US" dirty="0" smtClean="0"/>
                        <a:t>Family/Community</a:t>
                      </a:r>
                      <a:r>
                        <a:rPr lang="en-US" baseline="0" dirty="0" smtClean="0"/>
                        <a:t> Tasks</a:t>
                      </a:r>
                      <a:endParaRPr lang="en-US" dirty="0"/>
                    </a:p>
                  </a:txBody>
                  <a:tcPr/>
                </a:tc>
                <a:tc>
                  <a:txBody>
                    <a:bodyPr/>
                    <a:lstStyle/>
                    <a:p>
                      <a:r>
                        <a:rPr lang="en-US" dirty="0" smtClean="0"/>
                        <a:t>When Tasks Fail</a:t>
                      </a:r>
                      <a:endParaRPr lang="en-US" dirty="0"/>
                    </a:p>
                  </a:txBody>
                  <a:tcPr/>
                </a:tc>
              </a:tr>
              <a:tr h="723900">
                <a:tc>
                  <a:txBody>
                    <a:bodyPr/>
                    <a:lstStyle/>
                    <a:p>
                      <a:r>
                        <a:rPr lang="en-US" sz="1600" dirty="0" smtClean="0"/>
                        <a:t>Live in Joy; Expand joy capacity, Build joy strength</a:t>
                      </a:r>
                      <a:endParaRPr lang="en-US" sz="1600" dirty="0"/>
                    </a:p>
                  </a:txBody>
                  <a:tcPr/>
                </a:tc>
                <a:tc>
                  <a:txBody>
                    <a:bodyPr/>
                    <a:lstStyle/>
                    <a:p>
                      <a:r>
                        <a:rPr lang="en-US" sz="1600" dirty="0" smtClean="0"/>
                        <a:t>Parents delight in child’s unique wonderful</a:t>
                      </a:r>
                      <a:r>
                        <a:rPr lang="en-US" sz="1600" baseline="0" dirty="0" smtClean="0"/>
                        <a:t> existence</a:t>
                      </a:r>
                      <a:endParaRPr lang="en-US" sz="1600" dirty="0"/>
                    </a:p>
                  </a:txBody>
                  <a:tcPr/>
                </a:tc>
                <a:tc>
                  <a:txBody>
                    <a:bodyPr/>
                    <a:lstStyle/>
                    <a:p>
                      <a:r>
                        <a:rPr lang="en-US" sz="1600" dirty="0" smtClean="0"/>
                        <a:t>Weak identity; fear &amp; coldness</a:t>
                      </a:r>
                      <a:r>
                        <a:rPr lang="en-US" sz="1600" baseline="0" dirty="0" smtClean="0"/>
                        <a:t> dominate</a:t>
                      </a:r>
                    </a:p>
                    <a:p>
                      <a:r>
                        <a:rPr lang="en-US" sz="1600" baseline="0" dirty="0" smtClean="0"/>
                        <a:t>Bonds with others</a:t>
                      </a:r>
                      <a:endParaRPr lang="en-US" sz="1600" dirty="0"/>
                    </a:p>
                  </a:txBody>
                  <a:tcPr/>
                </a:tc>
              </a:tr>
              <a:tr h="723900">
                <a:tc>
                  <a:txBody>
                    <a:bodyPr/>
                    <a:lstStyle/>
                    <a:p>
                      <a:r>
                        <a:rPr lang="en-US" sz="1600" dirty="0" smtClean="0"/>
                        <a:t>Develop trust</a:t>
                      </a:r>
                      <a:endParaRPr lang="en-US" sz="1600" dirty="0"/>
                    </a:p>
                  </a:txBody>
                  <a:tcPr/>
                </a:tc>
                <a:tc>
                  <a:txBody>
                    <a:bodyPr/>
                    <a:lstStyle/>
                    <a:p>
                      <a:r>
                        <a:rPr lang="en-US" sz="1600" dirty="0" smtClean="0"/>
                        <a:t>Parents build strong unconditional love bonds with infant</a:t>
                      </a:r>
                      <a:endParaRPr lang="en-US" sz="1600" dirty="0"/>
                    </a:p>
                  </a:txBody>
                  <a:tcPr/>
                </a:tc>
                <a:tc>
                  <a:txBody>
                    <a:bodyPr/>
                    <a:lstStyle/>
                    <a:p>
                      <a:r>
                        <a:rPr lang="en-US" sz="1600" dirty="0" smtClean="0"/>
                        <a:t>Difficulty bonding: leads to manipulative,</a:t>
                      </a:r>
                      <a:r>
                        <a:rPr lang="en-US" sz="1600" baseline="0" dirty="0" smtClean="0"/>
                        <a:t> self-centered, isolated, discontent</a:t>
                      </a:r>
                      <a:endParaRPr lang="en-US" sz="1600" dirty="0"/>
                    </a:p>
                  </a:txBody>
                  <a:tcPr/>
                </a:tc>
              </a:tr>
              <a:tr h="723900">
                <a:tc>
                  <a:txBody>
                    <a:bodyPr/>
                    <a:lstStyle/>
                    <a:p>
                      <a:r>
                        <a:rPr lang="en-US" sz="1600" dirty="0" smtClean="0"/>
                        <a:t>Learns how to receive</a:t>
                      </a:r>
                      <a:endParaRPr lang="en-US" sz="1600" dirty="0"/>
                    </a:p>
                  </a:txBody>
                  <a:tcPr/>
                </a:tc>
                <a:tc>
                  <a:txBody>
                    <a:bodyPr/>
                    <a:lstStyle/>
                    <a:p>
                      <a:r>
                        <a:rPr lang="en-US" sz="1600" dirty="0" smtClean="0"/>
                        <a:t>Gives</a:t>
                      </a:r>
                      <a:r>
                        <a:rPr lang="en-US" sz="1600" baseline="0" dirty="0" smtClean="0"/>
                        <a:t> care that matches infants needs without infant asking</a:t>
                      </a:r>
                      <a:endParaRPr lang="en-US" sz="1600" dirty="0"/>
                    </a:p>
                  </a:txBody>
                  <a:tcPr/>
                </a:tc>
                <a:tc>
                  <a:txBody>
                    <a:bodyPr/>
                    <a:lstStyle/>
                    <a:p>
                      <a:r>
                        <a:rPr lang="en-US" sz="1400" dirty="0" smtClean="0"/>
                        <a:t>Is withdrawn, disengaged, self-stimulating, unresponsive</a:t>
                      </a:r>
                      <a:endParaRPr lang="en-US" sz="1400" dirty="0"/>
                    </a:p>
                  </a:txBody>
                  <a:tcPr/>
                </a:tc>
              </a:tr>
              <a:tr h="723900">
                <a:tc>
                  <a:txBody>
                    <a:bodyPr/>
                    <a:lstStyle/>
                    <a:p>
                      <a:r>
                        <a:rPr lang="en-US" sz="1600" dirty="0" smtClean="0"/>
                        <a:t>Begins to organize self into a  person through relationships</a:t>
                      </a:r>
                      <a:endParaRPr lang="en-US" sz="1600" dirty="0"/>
                    </a:p>
                  </a:txBody>
                  <a:tcPr/>
                </a:tc>
                <a:tc>
                  <a:txBody>
                    <a:bodyPr/>
                    <a:lstStyle/>
                    <a:p>
                      <a:r>
                        <a:rPr lang="en-US" sz="1600" dirty="0" smtClean="0"/>
                        <a:t>Attention to true characteristics of infant</a:t>
                      </a:r>
                      <a:endParaRPr lang="en-US" sz="1600" dirty="0"/>
                    </a:p>
                  </a:txBody>
                  <a:tcPr/>
                </a:tc>
                <a:tc>
                  <a:txBody>
                    <a:bodyPr/>
                    <a:lstStyle/>
                    <a:p>
                      <a:r>
                        <a:rPr lang="en-US" dirty="0" smtClean="0"/>
                        <a:t>Has an inability to regulate emotions</a:t>
                      </a:r>
                      <a:endParaRPr lang="en-US" dirty="0"/>
                    </a:p>
                  </a:txBody>
                  <a:tcPr/>
                </a:tc>
              </a:tr>
              <a:tr h="723900">
                <a:tc>
                  <a:txBody>
                    <a:bodyPr/>
                    <a:lstStyle/>
                    <a:p>
                      <a:r>
                        <a:rPr lang="en-US" sz="1600" dirty="0" smtClean="0"/>
                        <a:t>Learns how to return to joy from every unpleasant</a:t>
                      </a:r>
                      <a:r>
                        <a:rPr lang="en-US" sz="1600" baseline="0" dirty="0" smtClean="0"/>
                        <a:t> situation</a:t>
                      </a:r>
                      <a:endParaRPr lang="en-US" sz="1600" dirty="0"/>
                    </a:p>
                  </a:txBody>
                  <a:tcPr/>
                </a:tc>
                <a:tc>
                  <a:txBody>
                    <a:bodyPr/>
                    <a:lstStyle/>
                    <a:p>
                      <a:r>
                        <a:rPr lang="en-US" sz="1600" dirty="0" smtClean="0"/>
                        <a:t>Provides safety and companionship</a:t>
                      </a:r>
                      <a:r>
                        <a:rPr lang="en-US" sz="1600" baseline="0" dirty="0" smtClean="0"/>
                        <a:t> to help return to joy</a:t>
                      </a:r>
                      <a:endParaRPr lang="en-US" sz="1600" dirty="0"/>
                    </a:p>
                  </a:txBody>
                  <a:tcPr/>
                </a:tc>
                <a:tc>
                  <a:txBody>
                    <a:bodyPr/>
                    <a:lstStyle/>
                    <a:p>
                      <a:r>
                        <a:rPr lang="en-US" sz="1600" dirty="0" smtClean="0"/>
                        <a:t>Uncontrollable</a:t>
                      </a:r>
                      <a:r>
                        <a:rPr lang="en-US" sz="1600" baseline="0" dirty="0" smtClean="0"/>
                        <a:t> emotional outbursts,</a:t>
                      </a:r>
                    </a:p>
                    <a:p>
                      <a:r>
                        <a:rPr lang="en-US" sz="1600" baseline="0" dirty="0" smtClean="0"/>
                        <a:t>Avoidance, stuck</a:t>
                      </a:r>
                      <a:endParaRPr lang="en-US" sz="1600" dirty="0"/>
                    </a:p>
                  </a:txBody>
                  <a:tcPr/>
                </a:tc>
              </a:tr>
            </a:tbl>
          </a:graphicData>
        </a:graphic>
      </p:graphicFrame>
    </p:spTree>
    <p:extLst>
      <p:ext uri="{BB962C8B-B14F-4D97-AF65-F5344CB8AC3E}">
        <p14:creationId xmlns:p14="http://schemas.microsoft.com/office/powerpoint/2010/main" val="1455993187"/>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dirty="0" smtClean="0">
                <a:solidFill>
                  <a:srgbClr val="FFC000"/>
                </a:solidFill>
              </a:rPr>
              <a:t>The Child Stage: age 4 through12</a:t>
            </a:r>
            <a:br>
              <a:rPr lang="en-US" dirty="0" smtClean="0">
                <a:solidFill>
                  <a:srgbClr val="FFC000"/>
                </a:solidFill>
              </a:rPr>
            </a:br>
            <a:r>
              <a:rPr lang="en-US" sz="1800" dirty="0" smtClean="0">
                <a:solidFill>
                  <a:srgbClr val="FFC000"/>
                </a:solidFill>
              </a:rPr>
              <a:t>Primary Task: Taking care of self</a:t>
            </a:r>
            <a:endParaRPr lang="en-US" sz="1800" dirty="0">
              <a:solidFill>
                <a:srgbClr val="FFC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86662941"/>
              </p:ext>
            </p:extLst>
          </p:nvPr>
        </p:nvGraphicFramePr>
        <p:xfrm>
          <a:off x="533400" y="1309256"/>
          <a:ext cx="8229599" cy="5212773"/>
        </p:xfrm>
        <a:graphic>
          <a:graphicData uri="http://schemas.openxmlformats.org/drawingml/2006/table">
            <a:tbl>
              <a:tblPr firstRow="1" bandRow="1">
                <a:tableStyleId>{5C22544A-7EE6-4342-B048-85BDC9FD1C3A}</a:tableStyleId>
              </a:tblPr>
              <a:tblGrid>
                <a:gridCol w="2489201"/>
                <a:gridCol w="2311400"/>
                <a:gridCol w="3428998"/>
              </a:tblGrid>
              <a:tr h="632419">
                <a:tc>
                  <a:txBody>
                    <a:bodyPr/>
                    <a:lstStyle/>
                    <a:p>
                      <a:r>
                        <a:rPr lang="en-US" dirty="0" smtClean="0"/>
                        <a:t>Personal Tasks</a:t>
                      </a:r>
                      <a:endParaRPr lang="en-US" dirty="0"/>
                    </a:p>
                  </a:txBody>
                  <a:tcPr/>
                </a:tc>
                <a:tc>
                  <a:txBody>
                    <a:bodyPr/>
                    <a:lstStyle/>
                    <a:p>
                      <a:r>
                        <a:rPr lang="en-US" sz="1600" dirty="0" smtClean="0"/>
                        <a:t>Community/Family Tasks</a:t>
                      </a:r>
                      <a:endParaRPr lang="en-US" sz="1600" dirty="0"/>
                    </a:p>
                  </a:txBody>
                  <a:tcPr/>
                </a:tc>
                <a:tc>
                  <a:txBody>
                    <a:bodyPr/>
                    <a:lstStyle/>
                    <a:p>
                      <a:r>
                        <a:rPr lang="en-US" sz="1600" dirty="0" smtClean="0"/>
                        <a:t>When Tasks</a:t>
                      </a:r>
                      <a:r>
                        <a:rPr lang="en-US" sz="1600" baseline="0" dirty="0" smtClean="0"/>
                        <a:t> fail</a:t>
                      </a:r>
                      <a:endParaRPr lang="en-US" sz="1600" dirty="0"/>
                    </a:p>
                  </a:txBody>
                  <a:tcPr/>
                </a:tc>
              </a:tr>
              <a:tr h="877725">
                <a:tc>
                  <a:txBody>
                    <a:bodyPr/>
                    <a:lstStyle/>
                    <a:p>
                      <a:r>
                        <a:rPr lang="en-US" dirty="0" smtClean="0"/>
                        <a:t>Ask for what is needed</a:t>
                      </a:r>
                      <a:endParaRPr lang="en-US" dirty="0"/>
                    </a:p>
                  </a:txBody>
                  <a:tcPr/>
                </a:tc>
                <a:tc>
                  <a:txBody>
                    <a:bodyPr/>
                    <a:lstStyle/>
                    <a:p>
                      <a:r>
                        <a:rPr lang="en-US" sz="1600" dirty="0" smtClean="0"/>
                        <a:t>Teach/allow child to appropriately</a:t>
                      </a:r>
                      <a:r>
                        <a:rPr lang="en-US" sz="1600" baseline="0" dirty="0" smtClean="0"/>
                        <a:t> express needs</a:t>
                      </a:r>
                      <a:endParaRPr lang="en-US" sz="1600" dirty="0"/>
                    </a:p>
                  </a:txBody>
                  <a:tcPr/>
                </a:tc>
                <a:tc>
                  <a:txBody>
                    <a:bodyPr/>
                    <a:lstStyle/>
                    <a:p>
                      <a:r>
                        <a:rPr lang="en-US" sz="1400" dirty="0" smtClean="0"/>
                        <a:t>Experiences</a:t>
                      </a:r>
                      <a:r>
                        <a:rPr lang="en-US" sz="1400" baseline="0" dirty="0" smtClean="0"/>
                        <a:t> continual frustration; disappointed needs are not met; often passive-aggressive</a:t>
                      </a:r>
                      <a:endParaRPr lang="en-US" sz="1400" dirty="0"/>
                    </a:p>
                  </a:txBody>
                  <a:tcPr/>
                </a:tc>
              </a:tr>
              <a:tr h="853765">
                <a:tc>
                  <a:txBody>
                    <a:bodyPr/>
                    <a:lstStyle/>
                    <a:p>
                      <a:r>
                        <a:rPr lang="en-US" sz="1800" dirty="0" smtClean="0"/>
                        <a:t>Learns what brings personal satisfaction</a:t>
                      </a:r>
                      <a:endParaRPr lang="en-US" sz="1800" dirty="0"/>
                    </a:p>
                  </a:txBody>
                  <a:tcPr/>
                </a:tc>
                <a:tc>
                  <a:txBody>
                    <a:bodyPr/>
                    <a:lstStyle/>
                    <a:p>
                      <a:r>
                        <a:rPr lang="en-US" sz="1600" dirty="0" smtClean="0"/>
                        <a:t>Helps child evaluate consequences of behaviors</a:t>
                      </a:r>
                      <a:endParaRPr lang="en-US" sz="1600" dirty="0"/>
                    </a:p>
                  </a:txBody>
                  <a:tcPr/>
                </a:tc>
                <a:tc>
                  <a:txBody>
                    <a:bodyPr/>
                    <a:lstStyle/>
                    <a:p>
                      <a:r>
                        <a:rPr lang="en-US" sz="1600" dirty="0" smtClean="0"/>
                        <a:t>Obsessive/addictive</a:t>
                      </a:r>
                      <a:r>
                        <a:rPr lang="en-US" sz="1600" baseline="0" dirty="0" smtClean="0"/>
                        <a:t> personality; desperate for personal satisfaction</a:t>
                      </a:r>
                      <a:endParaRPr lang="en-US" sz="1600" dirty="0"/>
                    </a:p>
                  </a:txBody>
                  <a:tcPr/>
                </a:tc>
              </a:tr>
              <a:tr h="853765">
                <a:tc>
                  <a:txBody>
                    <a:bodyPr/>
                    <a:lstStyle/>
                    <a:p>
                      <a:r>
                        <a:rPr lang="en-US" sz="1600" dirty="0" smtClean="0"/>
                        <a:t>Develops persistence to do hard things</a:t>
                      </a:r>
                      <a:endParaRPr lang="en-US" sz="1600" dirty="0"/>
                    </a:p>
                  </a:txBody>
                  <a:tcPr/>
                </a:tc>
                <a:tc>
                  <a:txBody>
                    <a:bodyPr/>
                    <a:lstStyle/>
                    <a:p>
                      <a:r>
                        <a:rPr lang="en-US" dirty="0" smtClean="0"/>
                        <a:t>Challenges and encourages child</a:t>
                      </a:r>
                      <a:endParaRPr lang="en-US" dirty="0"/>
                    </a:p>
                  </a:txBody>
                  <a:tcPr/>
                </a:tc>
                <a:tc>
                  <a:txBody>
                    <a:bodyPr/>
                    <a:lstStyle/>
                    <a:p>
                      <a:r>
                        <a:rPr lang="en-US" sz="1600" dirty="0" smtClean="0"/>
                        <a:t>Experiences failure; remains stuck, undependable; consumed with comfort</a:t>
                      </a:r>
                      <a:r>
                        <a:rPr lang="en-US" sz="1600" baseline="0" dirty="0" smtClean="0"/>
                        <a:t> and fantasy</a:t>
                      </a:r>
                      <a:endParaRPr lang="en-US" sz="1600" dirty="0"/>
                    </a:p>
                  </a:txBody>
                  <a:tcPr/>
                </a:tc>
              </a:tr>
              <a:tr h="730870">
                <a:tc>
                  <a:txBody>
                    <a:bodyPr/>
                    <a:lstStyle/>
                    <a:p>
                      <a:r>
                        <a:rPr lang="en-US" sz="1600" dirty="0" smtClean="0"/>
                        <a:t>Develops personal resources and talents</a:t>
                      </a:r>
                      <a:endParaRPr lang="en-US" sz="1600" dirty="0"/>
                    </a:p>
                  </a:txBody>
                  <a:tcPr/>
                </a:tc>
                <a:tc>
                  <a:txBody>
                    <a:bodyPr/>
                    <a:lstStyle/>
                    <a:p>
                      <a:r>
                        <a:rPr lang="en-US" sz="1400" dirty="0" smtClean="0"/>
                        <a:t>Provides development</a:t>
                      </a:r>
                      <a:r>
                        <a:rPr lang="en-US" sz="1400" baseline="0" dirty="0" smtClean="0"/>
                        <a:t> opportunities</a:t>
                      </a:r>
                      <a:endParaRPr lang="en-US" sz="1400" dirty="0"/>
                    </a:p>
                  </a:txBody>
                  <a:tcPr/>
                </a:tc>
                <a:tc>
                  <a:txBody>
                    <a:bodyPr/>
                    <a:lstStyle/>
                    <a:p>
                      <a:r>
                        <a:rPr lang="en-US" sz="1400" dirty="0" smtClean="0"/>
                        <a:t>Fills</a:t>
                      </a:r>
                      <a:r>
                        <a:rPr lang="en-US" sz="1400" baseline="0" dirty="0" smtClean="0"/>
                        <a:t> life with unproductive activities despite God Given talent</a:t>
                      </a:r>
                      <a:endParaRPr lang="en-US" sz="1400" dirty="0"/>
                    </a:p>
                  </a:txBody>
                  <a:tcPr/>
                </a:tc>
              </a:tr>
              <a:tr h="624149">
                <a:tc>
                  <a:txBody>
                    <a:bodyPr/>
                    <a:lstStyle/>
                    <a:p>
                      <a:r>
                        <a:rPr lang="en-US" sz="1600" dirty="0" smtClean="0"/>
                        <a:t>Knows</a:t>
                      </a:r>
                      <a:r>
                        <a:rPr lang="en-US" sz="1600" baseline="0" dirty="0" smtClean="0"/>
                        <a:t> self; takes responsibility</a:t>
                      </a:r>
                      <a:endParaRPr lang="en-US" sz="1600" dirty="0"/>
                    </a:p>
                  </a:txBody>
                  <a:tcPr/>
                </a:tc>
                <a:tc>
                  <a:txBody>
                    <a:bodyPr/>
                    <a:lstStyle/>
                    <a:p>
                      <a:r>
                        <a:rPr lang="en-US" sz="1600" dirty="0" smtClean="0"/>
                        <a:t>Guides child learning uniqueness</a:t>
                      </a:r>
                      <a:endParaRPr lang="en-US" sz="1600" dirty="0"/>
                    </a:p>
                  </a:txBody>
                  <a:tcPr/>
                </a:tc>
                <a:tc>
                  <a:txBody>
                    <a:bodyPr/>
                    <a:lstStyle/>
                    <a:p>
                      <a:r>
                        <a:rPr lang="en-US" dirty="0" smtClean="0"/>
                        <a:t>Fails to develop true identity</a:t>
                      </a:r>
                    </a:p>
                    <a:p>
                      <a:r>
                        <a:rPr lang="en-US" sz="1600" dirty="0" smtClean="0"/>
                        <a:t>Conforms</a:t>
                      </a:r>
                      <a:r>
                        <a:rPr lang="en-US" sz="1600" baseline="0" dirty="0" smtClean="0"/>
                        <a:t> to outside influences</a:t>
                      </a:r>
                      <a:endParaRPr lang="en-US" sz="1600" dirty="0"/>
                    </a:p>
                  </a:txBody>
                  <a:tcPr/>
                </a:tc>
              </a:tr>
              <a:tr h="624149">
                <a:tc>
                  <a:txBody>
                    <a:bodyPr/>
                    <a:lstStyle/>
                    <a:p>
                      <a:r>
                        <a:rPr lang="en-US" sz="1600" dirty="0" smtClean="0"/>
                        <a:t>Understands personal fit in big picture of life</a:t>
                      </a:r>
                      <a:endParaRPr lang="en-US" sz="1600" dirty="0"/>
                    </a:p>
                  </a:txBody>
                  <a:tcPr/>
                </a:tc>
                <a:tc>
                  <a:txBody>
                    <a:bodyPr/>
                    <a:lstStyle/>
                    <a:p>
                      <a:r>
                        <a:rPr lang="en-US" dirty="0" smtClean="0"/>
                        <a:t>Teaches child about</a:t>
                      </a:r>
                      <a:r>
                        <a:rPr lang="en-US" baseline="0" dirty="0" smtClean="0"/>
                        <a:t> family hx</a:t>
                      </a:r>
                      <a:endParaRPr lang="en-US" dirty="0"/>
                    </a:p>
                  </a:txBody>
                  <a:tcPr/>
                </a:tc>
                <a:tc>
                  <a:txBody>
                    <a:bodyPr/>
                    <a:lstStyle/>
                    <a:p>
                      <a:r>
                        <a:rPr lang="en-US" sz="1600" dirty="0" smtClean="0"/>
                        <a:t>Disconnected; unable to protect self from family hx /dysfunction</a:t>
                      </a:r>
                      <a:endParaRPr lang="en-US" sz="1600" dirty="0"/>
                    </a:p>
                  </a:txBody>
                  <a:tcPr/>
                </a:tc>
              </a:tr>
            </a:tbl>
          </a:graphicData>
        </a:graphic>
      </p:graphicFrame>
    </p:spTree>
    <p:extLst>
      <p:ext uri="{BB962C8B-B14F-4D97-AF65-F5344CB8AC3E}">
        <p14:creationId xmlns:p14="http://schemas.microsoft.com/office/powerpoint/2010/main" val="2548917407"/>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smtClean="0">
                <a:solidFill>
                  <a:srgbClr val="FFC000"/>
                </a:solidFill>
              </a:rPr>
              <a:t>The Adult Stage: 13 to birth of 1</a:t>
            </a:r>
            <a:r>
              <a:rPr lang="en-US" sz="2800" baseline="30000" dirty="0" smtClean="0">
                <a:solidFill>
                  <a:srgbClr val="FFC000"/>
                </a:solidFill>
              </a:rPr>
              <a:t>st</a:t>
            </a:r>
            <a:r>
              <a:rPr lang="en-US" sz="2800" dirty="0" smtClean="0">
                <a:solidFill>
                  <a:srgbClr val="FFC000"/>
                </a:solidFill>
              </a:rPr>
              <a:t> child</a:t>
            </a:r>
            <a:r>
              <a:rPr lang="en-US" dirty="0" smtClean="0">
                <a:solidFill>
                  <a:srgbClr val="FFC000"/>
                </a:solidFill>
              </a:rPr>
              <a:t/>
            </a:r>
            <a:br>
              <a:rPr lang="en-US" dirty="0" smtClean="0">
                <a:solidFill>
                  <a:srgbClr val="FFC000"/>
                </a:solidFill>
              </a:rPr>
            </a:br>
            <a:r>
              <a:rPr lang="en-US" sz="2000" dirty="0" smtClean="0">
                <a:solidFill>
                  <a:srgbClr val="FFC000"/>
                </a:solidFill>
              </a:rPr>
              <a:t>Primary Task: Taking care of 2 people simultaneously</a:t>
            </a:r>
            <a:endParaRPr lang="en-US" sz="2000" dirty="0">
              <a:solidFill>
                <a:srgbClr val="FFC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5468080"/>
              </p:ext>
            </p:extLst>
          </p:nvPr>
        </p:nvGraphicFramePr>
        <p:xfrm>
          <a:off x="533400" y="1295400"/>
          <a:ext cx="8229600" cy="5334000"/>
        </p:xfrm>
        <a:graphic>
          <a:graphicData uri="http://schemas.openxmlformats.org/drawingml/2006/table">
            <a:tbl>
              <a:tblPr firstRow="1" bandRow="1">
                <a:tableStyleId>{5C22544A-7EE6-4342-B048-85BDC9FD1C3A}</a:tableStyleId>
              </a:tblPr>
              <a:tblGrid>
                <a:gridCol w="2272937"/>
                <a:gridCol w="3213463"/>
                <a:gridCol w="2743200"/>
              </a:tblGrid>
              <a:tr h="426720">
                <a:tc>
                  <a:txBody>
                    <a:bodyPr/>
                    <a:lstStyle/>
                    <a:p>
                      <a:r>
                        <a:rPr lang="en-US" dirty="0" smtClean="0"/>
                        <a:t>Personal Tasks</a:t>
                      </a:r>
                      <a:endParaRPr lang="en-US" dirty="0"/>
                    </a:p>
                  </a:txBody>
                  <a:tcPr/>
                </a:tc>
                <a:tc>
                  <a:txBody>
                    <a:bodyPr/>
                    <a:lstStyle/>
                    <a:p>
                      <a:r>
                        <a:rPr lang="en-US" sz="1600" dirty="0" smtClean="0"/>
                        <a:t>Family/Community Tasks</a:t>
                      </a:r>
                      <a:endParaRPr lang="en-US" sz="1600" dirty="0"/>
                    </a:p>
                  </a:txBody>
                  <a:tcPr/>
                </a:tc>
                <a:tc>
                  <a:txBody>
                    <a:bodyPr/>
                    <a:lstStyle/>
                    <a:p>
                      <a:r>
                        <a:rPr lang="en-US" dirty="0" smtClean="0"/>
                        <a:t>When</a:t>
                      </a:r>
                      <a:r>
                        <a:rPr lang="en-US" baseline="0" dirty="0" smtClean="0"/>
                        <a:t> Tasks Fail</a:t>
                      </a:r>
                      <a:endParaRPr lang="en-US" dirty="0"/>
                    </a:p>
                  </a:txBody>
                  <a:tcPr/>
                </a:tc>
              </a:tr>
              <a:tr h="370840">
                <a:tc>
                  <a:txBody>
                    <a:bodyPr/>
                    <a:lstStyle/>
                    <a:p>
                      <a:r>
                        <a:rPr lang="en-US" dirty="0" smtClean="0"/>
                        <a:t>Cares for self &amp;</a:t>
                      </a:r>
                      <a:r>
                        <a:rPr lang="en-US" baseline="0" dirty="0" smtClean="0"/>
                        <a:t> others</a:t>
                      </a:r>
                      <a:endParaRPr lang="en-US" dirty="0"/>
                    </a:p>
                  </a:txBody>
                  <a:tcPr/>
                </a:tc>
                <a:tc>
                  <a:txBody>
                    <a:bodyPr/>
                    <a:lstStyle/>
                    <a:p>
                      <a:r>
                        <a:rPr lang="en-US" dirty="0" smtClean="0"/>
                        <a:t>Provides opportunity for group life</a:t>
                      </a:r>
                      <a:endParaRPr lang="en-US" dirty="0"/>
                    </a:p>
                  </a:txBody>
                  <a:tcPr/>
                </a:tc>
                <a:tc>
                  <a:txBody>
                    <a:bodyPr/>
                    <a:lstStyle/>
                    <a:p>
                      <a:r>
                        <a:rPr lang="en-US" sz="1400" dirty="0" smtClean="0"/>
                        <a:t>Self-centered; leaves others dissatisfied/frustrated</a:t>
                      </a:r>
                      <a:endParaRPr lang="en-US" sz="1400" dirty="0"/>
                    </a:p>
                  </a:txBody>
                  <a:tcPr/>
                </a:tc>
              </a:tr>
              <a:tr h="802640">
                <a:tc>
                  <a:txBody>
                    <a:bodyPr/>
                    <a:lstStyle/>
                    <a:p>
                      <a:r>
                        <a:rPr lang="en-US" sz="1600" dirty="0" smtClean="0"/>
                        <a:t>Remains stable in difficulty; can return to joy</a:t>
                      </a:r>
                      <a:endParaRPr lang="en-US" sz="1600" dirty="0"/>
                    </a:p>
                  </a:txBody>
                  <a:tcPr/>
                </a:tc>
                <a:tc>
                  <a:txBody>
                    <a:bodyPr/>
                    <a:lstStyle/>
                    <a:p>
                      <a:r>
                        <a:rPr lang="en-US" dirty="0" smtClean="0"/>
                        <a:t>Affirms young adult will</a:t>
                      </a:r>
                      <a:r>
                        <a:rPr lang="en-US" baseline="0" dirty="0" smtClean="0"/>
                        <a:t> make it through trouble</a:t>
                      </a:r>
                      <a:endParaRPr lang="en-US" dirty="0"/>
                    </a:p>
                  </a:txBody>
                  <a:tcPr/>
                </a:tc>
                <a:tc>
                  <a:txBody>
                    <a:bodyPr/>
                    <a:lstStyle/>
                    <a:p>
                      <a:r>
                        <a:rPr lang="en-US" sz="1600" dirty="0" smtClean="0"/>
                        <a:t>Conforms</a:t>
                      </a:r>
                      <a:r>
                        <a:rPr lang="en-US" sz="1600" baseline="0" dirty="0" smtClean="0"/>
                        <a:t> to peer pressure; negative choices</a:t>
                      </a:r>
                      <a:endParaRPr lang="en-US" sz="1600" dirty="0"/>
                    </a:p>
                  </a:txBody>
                  <a:tcPr/>
                </a:tc>
              </a:tr>
              <a:tr h="802640">
                <a:tc>
                  <a:txBody>
                    <a:bodyPr/>
                    <a:lstStyle/>
                    <a:p>
                      <a:r>
                        <a:rPr lang="en-US" sz="1600" dirty="0" smtClean="0"/>
                        <a:t>Bonds w/peers; develops group</a:t>
                      </a:r>
                      <a:r>
                        <a:rPr lang="en-US" sz="1600" baseline="0" dirty="0" smtClean="0"/>
                        <a:t> identity</a:t>
                      </a:r>
                      <a:endParaRPr lang="en-US" sz="1600" dirty="0"/>
                    </a:p>
                  </a:txBody>
                  <a:tcPr/>
                </a:tc>
                <a:tc>
                  <a:txBody>
                    <a:bodyPr/>
                    <a:lstStyle/>
                    <a:p>
                      <a:r>
                        <a:rPr lang="en-US" sz="1600" dirty="0" smtClean="0"/>
                        <a:t>Provides positive </a:t>
                      </a:r>
                    </a:p>
                    <a:p>
                      <a:r>
                        <a:rPr lang="en-US" sz="1600" dirty="0" smtClean="0"/>
                        <a:t>Environment</a:t>
                      </a:r>
                      <a:r>
                        <a:rPr lang="en-US" sz="1600" baseline="0" dirty="0" smtClean="0"/>
                        <a:t> for bonding</a:t>
                      </a:r>
                      <a:endParaRPr lang="en-US" sz="1600" dirty="0"/>
                    </a:p>
                  </a:txBody>
                  <a:tcPr/>
                </a:tc>
                <a:tc>
                  <a:txBody>
                    <a:bodyPr/>
                    <a:lstStyle/>
                    <a:p>
                      <a:r>
                        <a:rPr lang="en-US" dirty="0" smtClean="0"/>
                        <a:t>Loner, excessive self-importance; isolation</a:t>
                      </a:r>
                      <a:endParaRPr lang="en-US" dirty="0"/>
                    </a:p>
                  </a:txBody>
                  <a:tcPr/>
                </a:tc>
              </a:tr>
              <a:tr h="772160">
                <a:tc>
                  <a:txBody>
                    <a:bodyPr/>
                    <a:lstStyle/>
                    <a:p>
                      <a:r>
                        <a:rPr lang="en-US" sz="1600" dirty="0" smtClean="0"/>
                        <a:t>Takes responsibility for self including protecting others from self</a:t>
                      </a:r>
                      <a:endParaRPr lang="en-US" sz="1600" dirty="0"/>
                    </a:p>
                  </a:txBody>
                  <a:tcPr/>
                </a:tc>
                <a:tc>
                  <a:txBody>
                    <a:bodyPr/>
                    <a:lstStyle/>
                    <a:p>
                      <a:r>
                        <a:rPr lang="en-US" sz="1600" dirty="0" smtClean="0"/>
                        <a:t>Teaches young adults impact of</a:t>
                      </a:r>
                      <a:r>
                        <a:rPr lang="en-US" sz="1600" baseline="0" dirty="0" smtClean="0"/>
                        <a:t> their behaviors</a:t>
                      </a:r>
                      <a:endParaRPr lang="en-US" sz="1600" dirty="0"/>
                    </a:p>
                  </a:txBody>
                  <a:tcPr/>
                </a:tc>
                <a:tc>
                  <a:txBody>
                    <a:bodyPr/>
                    <a:lstStyle/>
                    <a:p>
                      <a:r>
                        <a:rPr lang="en-US" sz="1600" dirty="0" smtClean="0"/>
                        <a:t>Controlling, harmful, blaming,</a:t>
                      </a:r>
                      <a:r>
                        <a:rPr lang="en-US" sz="1600" baseline="0" dirty="0" smtClean="0"/>
                        <a:t> un-protective</a:t>
                      </a:r>
                      <a:endParaRPr lang="en-US" sz="1600" dirty="0"/>
                    </a:p>
                  </a:txBody>
                  <a:tcPr/>
                </a:tc>
              </a:tr>
              <a:tr h="370840">
                <a:tc>
                  <a:txBody>
                    <a:bodyPr/>
                    <a:lstStyle/>
                    <a:p>
                      <a:r>
                        <a:rPr lang="en-US" dirty="0" smtClean="0"/>
                        <a:t>Contributes</a:t>
                      </a:r>
                      <a:r>
                        <a:rPr lang="en-US" baseline="0" dirty="0" smtClean="0"/>
                        <a:t> to community</a:t>
                      </a:r>
                      <a:endParaRPr lang="en-US" dirty="0"/>
                    </a:p>
                  </a:txBody>
                  <a:tcPr/>
                </a:tc>
                <a:tc>
                  <a:txBody>
                    <a:bodyPr/>
                    <a:lstStyle/>
                    <a:p>
                      <a:r>
                        <a:rPr lang="en-US" dirty="0" smtClean="0"/>
                        <a:t>Provides opportunities for community tasks</a:t>
                      </a:r>
                      <a:endParaRPr lang="en-US" dirty="0"/>
                    </a:p>
                  </a:txBody>
                  <a:tcPr/>
                </a:tc>
                <a:tc>
                  <a:txBody>
                    <a:bodyPr/>
                    <a:lstStyle/>
                    <a:p>
                      <a:r>
                        <a:rPr lang="en-US" sz="1600" dirty="0" smtClean="0"/>
                        <a:t>Not life-giving;</a:t>
                      </a:r>
                      <a:r>
                        <a:rPr lang="en-US" sz="1600" baseline="0" dirty="0" smtClean="0"/>
                        <a:t> self absorbed; drains others</a:t>
                      </a:r>
                      <a:endParaRPr lang="en-US" sz="1600" dirty="0"/>
                    </a:p>
                  </a:txBody>
                  <a:tcPr/>
                </a:tc>
              </a:tr>
              <a:tr h="741679">
                <a:tc>
                  <a:txBody>
                    <a:bodyPr/>
                    <a:lstStyle/>
                    <a:p>
                      <a:r>
                        <a:rPr lang="en-US" sz="1600" dirty="0" smtClean="0"/>
                        <a:t>Expresses</a:t>
                      </a:r>
                      <a:r>
                        <a:rPr lang="en-US" sz="1600" baseline="0" dirty="0" smtClean="0"/>
                        <a:t> deepening personal style</a:t>
                      </a:r>
                      <a:endParaRPr lang="en-US" sz="1600" dirty="0"/>
                    </a:p>
                  </a:txBody>
                  <a:tcPr/>
                </a:tc>
                <a:tc>
                  <a:txBody>
                    <a:bodyPr/>
                    <a:lstStyle/>
                    <a:p>
                      <a:r>
                        <a:rPr lang="en-US" dirty="0" smtClean="0"/>
                        <a:t>Accountability</a:t>
                      </a:r>
                      <a:r>
                        <a:rPr lang="en-US" baseline="0" dirty="0" smtClean="0"/>
                        <a:t> while accepting/affirming true self characteristics</a:t>
                      </a:r>
                      <a:endParaRPr lang="en-US" dirty="0"/>
                    </a:p>
                  </a:txBody>
                  <a:tcPr/>
                </a:tc>
                <a:tc>
                  <a:txBody>
                    <a:bodyPr/>
                    <a:lstStyle/>
                    <a:p>
                      <a:r>
                        <a:rPr lang="en-US" dirty="0" smtClean="0"/>
                        <a:t>Driven to play</a:t>
                      </a:r>
                      <a:r>
                        <a:rPr lang="en-US" baseline="0" dirty="0" smtClean="0"/>
                        <a:t> roles; prove self, seek approval</a:t>
                      </a:r>
                      <a:endParaRPr lang="en-US" dirty="0"/>
                    </a:p>
                  </a:txBody>
                  <a:tcPr/>
                </a:tc>
              </a:tr>
            </a:tbl>
          </a:graphicData>
        </a:graphic>
      </p:graphicFrame>
    </p:spTree>
    <p:extLst>
      <p:ext uri="{BB962C8B-B14F-4D97-AF65-F5344CB8AC3E}">
        <p14:creationId xmlns:p14="http://schemas.microsoft.com/office/powerpoint/2010/main" val="182878128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pPr algn="ctr"/>
            <a:r>
              <a:rPr lang="en-US" dirty="0" smtClean="0">
                <a:solidFill>
                  <a:srgbClr val="FFC000"/>
                </a:solidFill>
              </a:rPr>
              <a:t>The Parent Stage: </a:t>
            </a:r>
            <a:r>
              <a:rPr lang="en-US" sz="2200" dirty="0" smtClean="0">
                <a:solidFill>
                  <a:srgbClr val="FFC000"/>
                </a:solidFill>
              </a:rPr>
              <a:t>Birth 1</a:t>
            </a:r>
            <a:r>
              <a:rPr lang="en-US" sz="2200" baseline="30000" dirty="0" smtClean="0">
                <a:solidFill>
                  <a:srgbClr val="FFC000"/>
                </a:solidFill>
              </a:rPr>
              <a:t>st</a:t>
            </a:r>
            <a:r>
              <a:rPr lang="en-US" sz="2200" dirty="0" smtClean="0">
                <a:solidFill>
                  <a:srgbClr val="FFC000"/>
                </a:solidFill>
              </a:rPr>
              <a:t> Child till Youngest child is adult</a:t>
            </a:r>
            <a:br>
              <a:rPr lang="en-US" sz="2200" dirty="0" smtClean="0">
                <a:solidFill>
                  <a:srgbClr val="FFC000"/>
                </a:solidFill>
              </a:rPr>
            </a:br>
            <a:r>
              <a:rPr lang="en-US" sz="2700" dirty="0" smtClean="0">
                <a:solidFill>
                  <a:srgbClr val="FFC000"/>
                </a:solidFill>
              </a:rPr>
              <a:t>Primary Task</a:t>
            </a:r>
            <a:r>
              <a:rPr lang="en-US" sz="2200" dirty="0" smtClean="0">
                <a:solidFill>
                  <a:srgbClr val="FFC000"/>
                </a:solidFill>
              </a:rPr>
              <a:t>: </a:t>
            </a:r>
            <a:r>
              <a:rPr lang="en-US" sz="2700" dirty="0" smtClean="0">
                <a:solidFill>
                  <a:srgbClr val="FFC000"/>
                </a:solidFill>
              </a:rPr>
              <a:t>sacrificial care of children</a:t>
            </a:r>
            <a:endParaRPr lang="en-US" sz="2700" dirty="0">
              <a:solidFill>
                <a:srgbClr val="FFC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0722187"/>
              </p:ext>
            </p:extLst>
          </p:nvPr>
        </p:nvGraphicFramePr>
        <p:xfrm>
          <a:off x="457200" y="1524000"/>
          <a:ext cx="8229600" cy="50952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Personal Tasks</a:t>
                      </a:r>
                      <a:endParaRPr lang="en-US" dirty="0"/>
                    </a:p>
                  </a:txBody>
                  <a:tcPr/>
                </a:tc>
                <a:tc>
                  <a:txBody>
                    <a:bodyPr/>
                    <a:lstStyle/>
                    <a:p>
                      <a:r>
                        <a:rPr lang="en-US" sz="1600" dirty="0" smtClean="0"/>
                        <a:t>Community/Family Tasks</a:t>
                      </a:r>
                      <a:endParaRPr lang="en-US" sz="1600" dirty="0"/>
                    </a:p>
                  </a:txBody>
                  <a:tcPr/>
                </a:tc>
                <a:tc>
                  <a:txBody>
                    <a:bodyPr/>
                    <a:lstStyle/>
                    <a:p>
                      <a:r>
                        <a:rPr lang="en-US" dirty="0" smtClean="0"/>
                        <a:t>When Tasks Fail</a:t>
                      </a:r>
                      <a:endParaRPr lang="en-US" dirty="0"/>
                    </a:p>
                  </a:txBody>
                  <a:tcPr/>
                </a:tc>
              </a:tr>
              <a:tr h="370840">
                <a:tc>
                  <a:txBody>
                    <a:bodyPr/>
                    <a:lstStyle/>
                    <a:p>
                      <a:r>
                        <a:rPr lang="en-US" dirty="0" smtClean="0"/>
                        <a:t>Protects, serves, enjoys</a:t>
                      </a:r>
                      <a:r>
                        <a:rPr lang="en-US" baseline="0" dirty="0" smtClean="0"/>
                        <a:t> one’s family</a:t>
                      </a:r>
                      <a:endParaRPr lang="en-US" dirty="0"/>
                    </a:p>
                  </a:txBody>
                  <a:tcPr/>
                </a:tc>
                <a:tc>
                  <a:txBody>
                    <a:bodyPr/>
                    <a:lstStyle/>
                    <a:p>
                      <a:r>
                        <a:rPr lang="en-US" dirty="0" smtClean="0"/>
                        <a:t>Com gives both parents opportunity to sacrificially</a:t>
                      </a:r>
                      <a:r>
                        <a:rPr lang="en-US" baseline="0" dirty="0" smtClean="0"/>
                        <a:t> care for children</a:t>
                      </a:r>
                      <a:endParaRPr lang="en-US" dirty="0"/>
                    </a:p>
                  </a:txBody>
                  <a:tcPr/>
                </a:tc>
                <a:tc>
                  <a:txBody>
                    <a:bodyPr/>
                    <a:lstStyle/>
                    <a:p>
                      <a:r>
                        <a:rPr lang="en-US" dirty="0" smtClean="0"/>
                        <a:t>Family members are</a:t>
                      </a:r>
                    </a:p>
                    <a:p>
                      <a:r>
                        <a:rPr lang="en-US" dirty="0" smtClean="0"/>
                        <a:t>1)At risk</a:t>
                      </a:r>
                    </a:p>
                    <a:p>
                      <a:r>
                        <a:rPr lang="en-US" dirty="0" smtClean="0"/>
                        <a:t>2) Deprived</a:t>
                      </a:r>
                    </a:p>
                    <a:p>
                      <a:r>
                        <a:rPr lang="en-US" dirty="0" smtClean="0"/>
                        <a:t>3)Feel worthless</a:t>
                      </a:r>
                      <a:endParaRPr lang="en-US" dirty="0"/>
                    </a:p>
                  </a:txBody>
                  <a:tcPr/>
                </a:tc>
              </a:tr>
              <a:tr h="370840">
                <a:tc>
                  <a:txBody>
                    <a:bodyPr/>
                    <a:lstStyle/>
                    <a:p>
                      <a:r>
                        <a:rPr lang="en-US" dirty="0" smtClean="0"/>
                        <a:t>Devoted</a:t>
                      </a:r>
                      <a:r>
                        <a:rPr lang="en-US" baseline="0" dirty="0" smtClean="0"/>
                        <a:t> to care of children w/o expecting their care in return</a:t>
                      </a:r>
                      <a:endParaRPr lang="en-US" dirty="0"/>
                    </a:p>
                  </a:txBody>
                  <a:tcPr/>
                </a:tc>
                <a:tc>
                  <a:txBody>
                    <a:bodyPr/>
                    <a:lstStyle/>
                    <a:p>
                      <a:r>
                        <a:rPr lang="en-US" dirty="0" smtClean="0"/>
                        <a:t>Community</a:t>
                      </a:r>
                      <a:r>
                        <a:rPr lang="en-US" baseline="0" dirty="0" smtClean="0"/>
                        <a:t> promotes</a:t>
                      </a:r>
                    </a:p>
                    <a:p>
                      <a:r>
                        <a:rPr lang="en-US" baseline="0" dirty="0" smtClean="0"/>
                        <a:t>Devoted parenting</a:t>
                      </a:r>
                      <a:endParaRPr lang="en-US" dirty="0"/>
                    </a:p>
                  </a:txBody>
                  <a:tcPr/>
                </a:tc>
                <a:tc>
                  <a:txBody>
                    <a:bodyPr/>
                    <a:lstStyle/>
                    <a:p>
                      <a:r>
                        <a:rPr lang="en-US" dirty="0" smtClean="0"/>
                        <a:t>Children have impossible task </a:t>
                      </a:r>
                      <a:r>
                        <a:rPr lang="en-US" sz="1400" dirty="0" smtClean="0"/>
                        <a:t>to care for parents;</a:t>
                      </a:r>
                    </a:p>
                    <a:p>
                      <a:r>
                        <a:rPr lang="en-US" sz="1400" dirty="0" smtClean="0"/>
                        <a:t>1)Abuse</a:t>
                      </a:r>
                      <a:r>
                        <a:rPr lang="en-US" sz="1400" baseline="0" dirty="0" smtClean="0"/>
                        <a:t> 2)”parentified” child</a:t>
                      </a:r>
                    </a:p>
                    <a:p>
                      <a:r>
                        <a:rPr lang="en-US" sz="1600" b="1" baseline="0" dirty="0" smtClean="0"/>
                        <a:t>Actually blocks maturity</a:t>
                      </a:r>
                      <a:endParaRPr lang="en-US" sz="1600" b="1" dirty="0"/>
                    </a:p>
                  </a:txBody>
                  <a:tcPr/>
                </a:tc>
              </a:tr>
              <a:tr h="370840">
                <a:tc>
                  <a:txBody>
                    <a:bodyPr/>
                    <a:lstStyle/>
                    <a:p>
                      <a:r>
                        <a:rPr lang="en-US" dirty="0" smtClean="0"/>
                        <a:t>Allows-provides</a:t>
                      </a:r>
                      <a:r>
                        <a:rPr lang="en-US" baseline="0" dirty="0" smtClean="0"/>
                        <a:t> spiritual parents/siblings</a:t>
                      </a:r>
                      <a:endParaRPr lang="en-US" dirty="0"/>
                    </a:p>
                  </a:txBody>
                  <a:tcPr/>
                </a:tc>
                <a:tc>
                  <a:txBody>
                    <a:bodyPr/>
                    <a:lstStyle/>
                    <a:p>
                      <a:r>
                        <a:rPr lang="en-US" sz="1600" dirty="0" smtClean="0"/>
                        <a:t>Community encourages relationships between children and extended spiritual</a:t>
                      </a:r>
                      <a:r>
                        <a:rPr lang="en-US" sz="1600" baseline="0" dirty="0" smtClean="0"/>
                        <a:t> family members</a:t>
                      </a:r>
                      <a:endParaRPr lang="en-US" sz="1600" dirty="0"/>
                    </a:p>
                  </a:txBody>
                  <a:tcPr/>
                </a:tc>
                <a:tc>
                  <a:txBody>
                    <a:bodyPr/>
                    <a:lstStyle/>
                    <a:p>
                      <a:r>
                        <a:rPr lang="en-US" sz="1600" dirty="0" smtClean="0"/>
                        <a:t>Children vulnerable to peer</a:t>
                      </a:r>
                      <a:r>
                        <a:rPr lang="en-US" sz="1600" baseline="0" dirty="0" smtClean="0"/>
                        <a:t> pressure, cults.</a:t>
                      </a:r>
                    </a:p>
                    <a:p>
                      <a:r>
                        <a:rPr lang="en-US" sz="1600" baseline="0" dirty="0" smtClean="0"/>
                        <a:t>Parents easily overwhelmed w/o support</a:t>
                      </a:r>
                      <a:endParaRPr lang="en-US" sz="1600" dirty="0"/>
                    </a:p>
                  </a:txBody>
                  <a:tcPr/>
                </a:tc>
              </a:tr>
              <a:tr h="370840">
                <a:tc>
                  <a:txBody>
                    <a:bodyPr/>
                    <a:lstStyle/>
                    <a:p>
                      <a:r>
                        <a:rPr lang="en-US" sz="1600" dirty="0" smtClean="0"/>
                        <a:t>Learns to bring children through difficulty</a:t>
                      </a:r>
                      <a:r>
                        <a:rPr lang="en-US" sz="1600" baseline="0" dirty="0" smtClean="0"/>
                        <a:t> &amp; return to joy</a:t>
                      </a:r>
                      <a:endParaRPr lang="en-US" sz="1600" dirty="0"/>
                    </a:p>
                  </a:txBody>
                  <a:tcPr/>
                </a:tc>
                <a:tc>
                  <a:txBody>
                    <a:bodyPr/>
                    <a:lstStyle/>
                    <a:p>
                      <a:r>
                        <a:rPr lang="en-US" dirty="0" smtClean="0"/>
                        <a:t>Community supports parents</a:t>
                      </a:r>
                      <a:endParaRPr lang="en-US" dirty="0"/>
                    </a:p>
                  </a:txBody>
                  <a:tcPr/>
                </a:tc>
                <a:tc>
                  <a:txBody>
                    <a:bodyPr/>
                    <a:lstStyle/>
                    <a:p>
                      <a:r>
                        <a:rPr lang="en-US" dirty="0" smtClean="0"/>
                        <a:t>Hopeless,</a:t>
                      </a:r>
                      <a:r>
                        <a:rPr lang="en-US" baseline="0" dirty="0" smtClean="0"/>
                        <a:t> depressed, disintegrating family units</a:t>
                      </a:r>
                      <a:endParaRPr lang="en-US" dirty="0"/>
                    </a:p>
                  </a:txBody>
                  <a:tcPr/>
                </a:tc>
              </a:tr>
            </a:tbl>
          </a:graphicData>
        </a:graphic>
      </p:graphicFrame>
    </p:spTree>
    <p:extLst>
      <p:ext uri="{BB962C8B-B14F-4D97-AF65-F5344CB8AC3E}">
        <p14:creationId xmlns:p14="http://schemas.microsoft.com/office/powerpoint/2010/main" val="59713541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smtClean="0">
                <a:solidFill>
                  <a:srgbClr val="FFC000"/>
                </a:solidFill>
              </a:rPr>
              <a:t>The Elder Stage: </a:t>
            </a:r>
            <a:r>
              <a:rPr lang="en-US" sz="2400" dirty="0" smtClean="0">
                <a:solidFill>
                  <a:srgbClr val="FFC000"/>
                </a:solidFill>
              </a:rPr>
              <a:t>Youngest child an adult</a:t>
            </a:r>
            <a:br>
              <a:rPr lang="en-US" sz="2400" dirty="0" smtClean="0">
                <a:solidFill>
                  <a:srgbClr val="FFC000"/>
                </a:solidFill>
              </a:rPr>
            </a:br>
            <a:r>
              <a:rPr lang="en-US" sz="2400" dirty="0" smtClean="0">
                <a:solidFill>
                  <a:srgbClr val="FFC000"/>
                </a:solidFill>
              </a:rPr>
              <a:t>Primary Task:  sacrificial care of the community</a:t>
            </a:r>
            <a:endParaRPr lang="en-US" sz="2400" dirty="0">
              <a:solidFill>
                <a:srgbClr val="FFC00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27847685"/>
              </p:ext>
            </p:extLst>
          </p:nvPr>
        </p:nvGraphicFramePr>
        <p:xfrm>
          <a:off x="457200" y="1600200"/>
          <a:ext cx="8229600" cy="51257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Personal Tasks</a:t>
                      </a:r>
                      <a:endParaRPr lang="en-US" dirty="0"/>
                    </a:p>
                  </a:txBody>
                  <a:tcPr/>
                </a:tc>
                <a:tc>
                  <a:txBody>
                    <a:bodyPr/>
                    <a:lstStyle/>
                    <a:p>
                      <a:r>
                        <a:rPr lang="en-US" sz="1600" dirty="0" smtClean="0"/>
                        <a:t>Community/Family</a:t>
                      </a:r>
                      <a:r>
                        <a:rPr lang="en-US" sz="1600" baseline="0" dirty="0" smtClean="0"/>
                        <a:t> Tasks</a:t>
                      </a:r>
                      <a:endParaRPr lang="en-US" sz="1600" dirty="0"/>
                    </a:p>
                  </a:txBody>
                  <a:tcPr/>
                </a:tc>
                <a:tc>
                  <a:txBody>
                    <a:bodyPr/>
                    <a:lstStyle/>
                    <a:p>
                      <a:r>
                        <a:rPr lang="en-US" dirty="0" smtClean="0"/>
                        <a:t>When</a:t>
                      </a:r>
                      <a:r>
                        <a:rPr lang="en-US" baseline="0" dirty="0" smtClean="0"/>
                        <a:t> Tasks Fail</a:t>
                      </a:r>
                      <a:endParaRPr lang="en-US" dirty="0"/>
                    </a:p>
                  </a:txBody>
                  <a:tcPr/>
                </a:tc>
              </a:tr>
              <a:tr h="370840">
                <a:tc>
                  <a:txBody>
                    <a:bodyPr/>
                    <a:lstStyle/>
                    <a:p>
                      <a:r>
                        <a:rPr lang="en-US" dirty="0" smtClean="0"/>
                        <a:t>Establishes accurate comm id</a:t>
                      </a:r>
                      <a:r>
                        <a:rPr lang="en-US" baseline="0" dirty="0" smtClean="0"/>
                        <a:t> &amp; acts like self in difficult times</a:t>
                      </a:r>
                      <a:endParaRPr lang="en-US" dirty="0"/>
                    </a:p>
                  </a:txBody>
                  <a:tcPr/>
                </a:tc>
                <a:tc>
                  <a:txBody>
                    <a:bodyPr/>
                    <a:lstStyle/>
                    <a:p>
                      <a:r>
                        <a:rPr lang="en-US" dirty="0" smtClean="0"/>
                        <a:t>Community recognizes, honors elders </a:t>
                      </a:r>
                      <a:endParaRPr lang="en-US" dirty="0"/>
                    </a:p>
                  </a:txBody>
                  <a:tcPr/>
                </a:tc>
                <a:tc>
                  <a:txBody>
                    <a:bodyPr/>
                    <a:lstStyle/>
                    <a:p>
                      <a:r>
                        <a:rPr lang="en-US" sz="1600" dirty="0" smtClean="0"/>
                        <a:t>Meaninglessness, disorder, loss of direction, disintegration of all social units.</a:t>
                      </a:r>
                      <a:endParaRPr lang="en-US" sz="1600" dirty="0"/>
                    </a:p>
                  </a:txBody>
                  <a:tcPr/>
                </a:tc>
              </a:tr>
              <a:tr h="370840">
                <a:tc>
                  <a:txBody>
                    <a:bodyPr/>
                    <a:lstStyle/>
                    <a:p>
                      <a:r>
                        <a:rPr lang="en-US" dirty="0" smtClean="0"/>
                        <a:t>Prizes each person &amp; their true self</a:t>
                      </a:r>
                      <a:endParaRPr lang="en-US" dirty="0"/>
                    </a:p>
                  </a:txBody>
                  <a:tcPr/>
                </a:tc>
                <a:tc>
                  <a:txBody>
                    <a:bodyPr/>
                    <a:lstStyle/>
                    <a:p>
                      <a:r>
                        <a:rPr lang="en-US" dirty="0" smtClean="0"/>
                        <a:t>Com provides opp for elders to be involved with those in all stages</a:t>
                      </a:r>
                      <a:endParaRPr lang="en-US" dirty="0"/>
                    </a:p>
                  </a:txBody>
                  <a:tcPr/>
                </a:tc>
                <a:tc>
                  <a:txBody>
                    <a:bodyPr/>
                    <a:lstStyle/>
                    <a:p>
                      <a:r>
                        <a:rPr lang="en-US" sz="1600" dirty="0" smtClean="0"/>
                        <a:t>Life-giving interactions  &amp; interdependence</a:t>
                      </a:r>
                      <a:r>
                        <a:rPr lang="en-US" sz="1600" baseline="0" dirty="0" smtClean="0"/>
                        <a:t> </a:t>
                      </a:r>
                      <a:r>
                        <a:rPr lang="en-US" sz="1600" dirty="0" smtClean="0"/>
                        <a:t>diminish; At risk people fail to heal/survive</a:t>
                      </a:r>
                      <a:endParaRPr lang="en-US" sz="1600" dirty="0"/>
                    </a:p>
                  </a:txBody>
                  <a:tcPr/>
                </a:tc>
              </a:tr>
              <a:tr h="370840">
                <a:tc>
                  <a:txBody>
                    <a:bodyPr/>
                    <a:lstStyle/>
                    <a:p>
                      <a:r>
                        <a:rPr lang="en-US" dirty="0" smtClean="0"/>
                        <a:t>Parents &amp;</a:t>
                      </a:r>
                      <a:r>
                        <a:rPr lang="en-US" baseline="0" dirty="0" smtClean="0"/>
                        <a:t> matures the community</a:t>
                      </a:r>
                      <a:endParaRPr lang="en-US" dirty="0"/>
                    </a:p>
                  </a:txBody>
                  <a:tcPr/>
                </a:tc>
                <a:tc>
                  <a:txBody>
                    <a:bodyPr/>
                    <a:lstStyle/>
                    <a:p>
                      <a:r>
                        <a:rPr lang="en-US" sz="1600" dirty="0" smtClean="0"/>
                        <a:t>Com creates structure</a:t>
                      </a:r>
                      <a:r>
                        <a:rPr lang="en-US" sz="1600" baseline="0" dirty="0" smtClean="0"/>
                        <a:t> allowing  healthy appropriate  interaction between people of all stages</a:t>
                      </a:r>
                      <a:endParaRPr lang="en-US" sz="1600" dirty="0"/>
                    </a:p>
                  </a:txBody>
                  <a:tcPr/>
                </a:tc>
                <a:tc>
                  <a:txBody>
                    <a:bodyPr/>
                    <a:lstStyle/>
                    <a:p>
                      <a:r>
                        <a:rPr lang="en-US" sz="1600" b="1" dirty="0" smtClean="0"/>
                        <a:t>If elders don’t lead, unqualified people do;</a:t>
                      </a:r>
                    </a:p>
                    <a:p>
                      <a:r>
                        <a:rPr lang="en-US" sz="1600" b="1" dirty="0" smtClean="0"/>
                        <a:t>Resulting</a:t>
                      </a:r>
                      <a:r>
                        <a:rPr lang="en-US" sz="1600" b="1" baseline="0" dirty="0" smtClean="0"/>
                        <a:t> in immature interactions at every level.</a:t>
                      </a:r>
                      <a:endParaRPr lang="en-US" sz="1600" b="1" dirty="0"/>
                    </a:p>
                  </a:txBody>
                  <a:tcPr/>
                </a:tc>
              </a:tr>
              <a:tr h="370840">
                <a:tc>
                  <a:txBody>
                    <a:bodyPr/>
                    <a:lstStyle/>
                    <a:p>
                      <a:r>
                        <a:rPr lang="en-US" dirty="0" smtClean="0"/>
                        <a:t>Gives life to those w/o</a:t>
                      </a:r>
                      <a:r>
                        <a:rPr lang="en-US" baseline="0" dirty="0" smtClean="0"/>
                        <a:t> bio family through spiritual adoption</a:t>
                      </a:r>
                      <a:endParaRPr lang="en-US" dirty="0"/>
                    </a:p>
                  </a:txBody>
                  <a:tcPr/>
                </a:tc>
                <a:tc>
                  <a:txBody>
                    <a:bodyPr/>
                    <a:lstStyle/>
                    <a:p>
                      <a:r>
                        <a:rPr lang="en-US" sz="1600" dirty="0" smtClean="0"/>
                        <a:t>Places high value on being spiritual family</a:t>
                      </a:r>
                    </a:p>
                    <a:p>
                      <a:r>
                        <a:rPr lang="en-US" sz="1600" dirty="0" smtClean="0"/>
                        <a:t>To those w/o bio family</a:t>
                      </a:r>
                      <a:endParaRPr lang="en-US" sz="1600" dirty="0"/>
                    </a:p>
                  </a:txBody>
                  <a:tcPr/>
                </a:tc>
                <a:tc>
                  <a:txBody>
                    <a:bodyPr/>
                    <a:lstStyle/>
                    <a:p>
                      <a:r>
                        <a:rPr lang="en-US" sz="1600" dirty="0" smtClean="0"/>
                        <a:t>Uncared</a:t>
                      </a:r>
                      <a:r>
                        <a:rPr lang="en-US" sz="1600" baseline="0" dirty="0" smtClean="0"/>
                        <a:t> for familyless people leads to increase in poverty, crime, violence, mental disorders </a:t>
                      </a:r>
                      <a:endParaRPr lang="en-US" sz="1600" dirty="0"/>
                    </a:p>
                  </a:txBody>
                  <a:tcPr/>
                </a:tc>
              </a:tr>
            </a:tbl>
          </a:graphicData>
        </a:graphic>
      </p:graphicFrame>
    </p:spTree>
    <p:extLst>
      <p:ext uri="{BB962C8B-B14F-4D97-AF65-F5344CB8AC3E}">
        <p14:creationId xmlns:p14="http://schemas.microsoft.com/office/powerpoint/2010/main" val="3925934461"/>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smtClean="0"/>
              <a:t>Tall Order when you see it like this!</a:t>
            </a:r>
            <a:endParaRPr lang="en-US" sz="2400" dirty="0"/>
          </a:p>
        </p:txBody>
      </p:sp>
      <p:sp>
        <p:nvSpPr>
          <p:cNvPr id="7" name="Text Placeholder 6"/>
          <p:cNvSpPr>
            <a:spLocks noGrp="1"/>
          </p:cNvSpPr>
          <p:nvPr>
            <p:ph type="body" sz="half" idx="2"/>
          </p:nvPr>
        </p:nvSpPr>
        <p:spPr>
          <a:xfrm>
            <a:off x="152400" y="3273552"/>
            <a:ext cx="2377440" cy="1714608"/>
          </a:xfrm>
        </p:spPr>
        <p:txBody>
          <a:bodyPr>
            <a:normAutofit/>
          </a:bodyPr>
          <a:lstStyle/>
          <a:p>
            <a:pPr algn="ctr"/>
            <a:r>
              <a:rPr lang="en-US" sz="2000" dirty="0" smtClean="0"/>
              <a:t>Every stage that is “missed” leaves holes in someone’s life!</a:t>
            </a:r>
            <a:endParaRPr lang="en-US" sz="2000" dirty="0"/>
          </a:p>
        </p:txBody>
      </p:sp>
      <p:pic>
        <p:nvPicPr>
          <p:cNvPr id="7170" name="Picture 2" descr="C:\Users\owner\AppData\Local\Microsoft\Windows\Temporary Internet Files\Content.IE5\INABDX0C\MP900448491[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20870239">
            <a:off x="3191247" y="593903"/>
            <a:ext cx="2932118" cy="195474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owner\AppData\Local\Microsoft\Windows\Temporary Internet Files\Content.IE5\IEZTKW31\MP90020203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1197">
            <a:off x="6465396" y="971095"/>
            <a:ext cx="173151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owner\AppData\Local\Microsoft\Windows\Temporary Internet Files\Content.IE5\QVAFS6ZJ\MP90004976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062">
            <a:off x="3943561" y="2212401"/>
            <a:ext cx="3180386" cy="210435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owner\AppData\Local\Microsoft\Windows\Temporary Internet Files\Content.IE5\QVAFS6ZJ\MP90028494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29020">
            <a:off x="3080945" y="4112196"/>
            <a:ext cx="2702736" cy="178831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owner\AppData\Local\Microsoft\Windows\Temporary Internet Files\Content.IE5\IEZTKW31\MP90040012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56079">
            <a:off x="6378013" y="3701147"/>
            <a:ext cx="1809830" cy="243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69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901952"/>
            <a:ext cx="2377440" cy="1146048"/>
          </a:xfrm>
        </p:spPr>
        <p:txBody>
          <a:bodyPr>
            <a:normAutofit/>
          </a:bodyPr>
          <a:lstStyle/>
          <a:p>
            <a:r>
              <a:rPr lang="en-US" sz="2800" dirty="0" smtClean="0"/>
              <a:t>Men &amp; Trees in Scripture</a:t>
            </a:r>
            <a:endParaRPr lang="en-US" sz="2800" dirty="0"/>
          </a:p>
        </p:txBody>
      </p:sp>
      <p:sp>
        <p:nvSpPr>
          <p:cNvPr id="4" name="Text Placeholder 3"/>
          <p:cNvSpPr>
            <a:spLocks noGrp="1"/>
          </p:cNvSpPr>
          <p:nvPr>
            <p:ph type="body" sz="half" idx="2"/>
          </p:nvPr>
        </p:nvSpPr>
        <p:spPr/>
        <p:txBody>
          <a:bodyPr>
            <a:normAutofit/>
          </a:bodyPr>
          <a:lstStyle/>
          <a:p>
            <a:r>
              <a:rPr lang="en-US" sz="2000" dirty="0" smtClean="0"/>
              <a:t>A tree brings forth fruit when it is mature! So does mankind!</a:t>
            </a:r>
            <a:endParaRPr lang="en-US" sz="2000" dirty="0"/>
          </a:p>
        </p:txBody>
      </p:sp>
      <p:sp>
        <p:nvSpPr>
          <p:cNvPr id="5" name="Content Placeholder 4"/>
          <p:cNvSpPr>
            <a:spLocks noGrp="1"/>
          </p:cNvSpPr>
          <p:nvPr>
            <p:ph idx="1"/>
          </p:nvPr>
        </p:nvSpPr>
        <p:spPr/>
        <p:txBody>
          <a:bodyPr/>
          <a:lstStyle/>
          <a:p>
            <a:r>
              <a:rPr lang="en-US" dirty="0" smtClean="0"/>
              <a:t>…that brings forth fruit in its season…</a:t>
            </a:r>
            <a:endParaRPr lang="en-US" dirty="0"/>
          </a:p>
        </p:txBody>
      </p:sp>
      <p:pic>
        <p:nvPicPr>
          <p:cNvPr id="8195" name="Picture 3" descr="C:\Users\owner\AppData\Local\Microsoft\Windows\Temporary Internet Files\Content.IE5\INABDX0C\MC90035858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371600"/>
            <a:ext cx="480922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961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52600"/>
            <a:ext cx="8534400" cy="4373563"/>
          </a:xfrm>
        </p:spPr>
        <p:txBody>
          <a:bodyPr>
            <a:normAutofit/>
          </a:bodyPr>
          <a:lstStyle/>
          <a:p>
            <a:pPr marL="0" indent="0" algn="ctr">
              <a:buNone/>
            </a:pPr>
            <a:r>
              <a:rPr lang="en-US" dirty="0"/>
              <a:t> </a:t>
            </a:r>
            <a:r>
              <a:rPr lang="en-US" i="1" baseline="30000" dirty="0"/>
              <a:t>4</a:t>
            </a:r>
            <a:r>
              <a:rPr lang="en-US" i="1" dirty="0"/>
              <a:t>The wicked are not so,</a:t>
            </a:r>
            <a:br>
              <a:rPr lang="en-US" i="1" dirty="0"/>
            </a:br>
            <a:r>
              <a:rPr lang="en-US" i="1" dirty="0"/>
              <a:t>         But they are like chaff which the wind drives away. </a:t>
            </a:r>
            <a:br>
              <a:rPr lang="en-US" i="1" dirty="0"/>
            </a:br>
            <a:r>
              <a:rPr lang="en-US" i="1" dirty="0"/>
              <a:t>    </a:t>
            </a:r>
            <a:r>
              <a:rPr lang="en-US" i="1" baseline="30000" dirty="0"/>
              <a:t>5</a:t>
            </a:r>
            <a:r>
              <a:rPr lang="en-US" i="1" dirty="0"/>
              <a:t>Therefore the wicked will not stand in the judgment,</a:t>
            </a:r>
            <a:br>
              <a:rPr lang="en-US" i="1" dirty="0"/>
            </a:br>
            <a:r>
              <a:rPr lang="en-US" i="1" dirty="0"/>
              <a:t>         Nor sinners in the assembly of the righteous. </a:t>
            </a:r>
            <a:br>
              <a:rPr lang="en-US" i="1" dirty="0"/>
            </a:br>
            <a:r>
              <a:rPr lang="en-US" i="1" dirty="0"/>
              <a:t>   </a:t>
            </a:r>
            <a:endParaRPr lang="en-US" i="1" dirty="0" smtClean="0"/>
          </a:p>
          <a:p>
            <a:pPr marL="0" indent="0" algn="ctr">
              <a:buNone/>
            </a:pPr>
            <a:r>
              <a:rPr lang="en-US" i="1" dirty="0"/>
              <a:t> </a:t>
            </a:r>
            <a:r>
              <a:rPr lang="en-US" sz="2800" i="1" baseline="30000" dirty="0"/>
              <a:t>6</a:t>
            </a:r>
            <a:r>
              <a:rPr lang="en-US" sz="2800" i="1" dirty="0"/>
              <a:t>For the LORD knows the way of the righteous,</a:t>
            </a:r>
            <a:br>
              <a:rPr lang="en-US" sz="2800" i="1" dirty="0"/>
            </a:br>
            <a:r>
              <a:rPr lang="en-US" sz="2800" i="1" dirty="0"/>
              <a:t>         But the way of the wicked will perish. </a:t>
            </a:r>
            <a:endParaRPr lang="en-US" sz="2800" i="1" dirty="0" smtClean="0"/>
          </a:p>
          <a:p>
            <a:pPr marL="0" indent="0" algn="ctr">
              <a:buNone/>
            </a:pPr>
            <a:endParaRPr lang="en-US" dirty="0"/>
          </a:p>
          <a:p>
            <a:pPr marL="0" indent="0" algn="ctr">
              <a:buNone/>
            </a:pPr>
            <a:r>
              <a:rPr lang="en-US" dirty="0" smtClean="0">
                <a:solidFill>
                  <a:srgbClr val="FFC000"/>
                </a:solidFill>
              </a:rPr>
              <a:t>Psalm One </a:t>
            </a:r>
          </a:p>
          <a:p>
            <a:pPr marL="0" indent="0" algn="ctr">
              <a:buNone/>
            </a:pPr>
            <a:r>
              <a:rPr lang="en-US" sz="1800" dirty="0" smtClean="0"/>
              <a:t>NASB</a:t>
            </a:r>
          </a:p>
        </p:txBody>
      </p:sp>
    </p:spTree>
    <p:extLst>
      <p:ext uri="{BB962C8B-B14F-4D97-AF65-F5344CB8AC3E}">
        <p14:creationId xmlns:p14="http://schemas.microsoft.com/office/powerpoint/2010/main" val="1684962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457201"/>
            <a:ext cx="5486400" cy="4648200"/>
          </a:xfrm>
        </p:spPr>
        <p:txBody>
          <a:bodyPr>
            <a:normAutofit fontScale="92500"/>
          </a:bodyPr>
          <a:lstStyle/>
          <a:p>
            <a:r>
              <a:rPr lang="en-US" dirty="0" smtClean="0"/>
              <a:t>A tree that hasn’t grown straight and firm isn’t strong enough to endure a storm.</a:t>
            </a:r>
          </a:p>
          <a:p>
            <a:r>
              <a:rPr lang="en-US" dirty="0" smtClean="0"/>
              <a:t>A tree that doesn’t take in enough water won’t stand.</a:t>
            </a:r>
          </a:p>
          <a:p>
            <a:r>
              <a:rPr lang="en-US" dirty="0" smtClean="0"/>
              <a:t>An unripe fruit doesn’t have the same food value as one that is ripe.</a:t>
            </a:r>
            <a:endParaRPr lang="en-US" dirty="0"/>
          </a:p>
        </p:txBody>
      </p:sp>
      <p:sp>
        <p:nvSpPr>
          <p:cNvPr id="5" name="Title 4"/>
          <p:cNvSpPr>
            <a:spLocks noGrp="1"/>
          </p:cNvSpPr>
          <p:nvPr>
            <p:ph type="title"/>
          </p:nvPr>
        </p:nvSpPr>
        <p:spPr>
          <a:xfrm>
            <a:off x="152400" y="1901952"/>
            <a:ext cx="2377440" cy="2517648"/>
          </a:xfrm>
        </p:spPr>
        <p:txBody>
          <a:bodyPr/>
          <a:lstStyle/>
          <a:p>
            <a:pPr algn="ctr"/>
            <a:r>
              <a:rPr lang="en-US" dirty="0" smtClean="0"/>
              <a:t>Wise Selection and Personal Preparation of Mentors is Essential!</a:t>
            </a:r>
            <a:endParaRPr lang="en-US" dirty="0"/>
          </a:p>
        </p:txBody>
      </p:sp>
      <p:sp>
        <p:nvSpPr>
          <p:cNvPr id="4" name="TextBox 3"/>
          <p:cNvSpPr txBox="1"/>
          <p:nvPr/>
        </p:nvSpPr>
        <p:spPr>
          <a:xfrm>
            <a:off x="1295400" y="5181600"/>
            <a:ext cx="6248400" cy="923330"/>
          </a:xfrm>
          <a:prstGeom prst="rect">
            <a:avLst/>
          </a:prstGeom>
          <a:noFill/>
        </p:spPr>
        <p:txBody>
          <a:bodyPr wrap="square" rtlCol="0">
            <a:spAutoFit/>
          </a:bodyPr>
          <a:lstStyle/>
          <a:p>
            <a:pPr algn="ctr"/>
            <a:r>
              <a:rPr lang="en-US" sz="2000" i="1" dirty="0">
                <a:solidFill>
                  <a:schemeClr val="accent6">
                    <a:lumMod val="60000"/>
                    <a:lumOff val="40000"/>
                  </a:schemeClr>
                </a:solidFill>
              </a:rPr>
              <a:t>A soothing tongue is a tree of life</a:t>
            </a:r>
            <a:r>
              <a:rPr lang="en-US" sz="2000" i="1" dirty="0" smtClean="0">
                <a:solidFill>
                  <a:schemeClr val="accent6">
                    <a:lumMod val="60000"/>
                    <a:lumOff val="40000"/>
                  </a:schemeClr>
                </a:solidFill>
              </a:rPr>
              <a:t>,</a:t>
            </a:r>
          </a:p>
          <a:p>
            <a:pPr algn="ctr"/>
            <a:r>
              <a:rPr lang="en-US" sz="2000" i="1" dirty="0" smtClean="0">
                <a:solidFill>
                  <a:schemeClr val="accent6">
                    <a:lumMod val="60000"/>
                    <a:lumOff val="40000"/>
                  </a:schemeClr>
                </a:solidFill>
              </a:rPr>
              <a:t> </a:t>
            </a:r>
            <a:r>
              <a:rPr lang="en-US" sz="2000" i="1" dirty="0">
                <a:solidFill>
                  <a:schemeClr val="accent6">
                    <a:lumMod val="60000"/>
                    <a:lumOff val="40000"/>
                  </a:schemeClr>
                </a:solidFill>
              </a:rPr>
              <a:t>But perversion in it crushes the spirit.</a:t>
            </a:r>
          </a:p>
          <a:p>
            <a:pPr algn="ctr"/>
            <a:r>
              <a:rPr lang="en-US" sz="1400" dirty="0" smtClean="0"/>
              <a:t>Proverbs 15:4 NASB</a:t>
            </a:r>
            <a:endParaRPr lang="en-US" sz="1400" dirty="0"/>
          </a:p>
        </p:txBody>
      </p:sp>
    </p:spTree>
    <p:extLst>
      <p:ext uri="{BB962C8B-B14F-4D97-AF65-F5344CB8AC3E}">
        <p14:creationId xmlns:p14="http://schemas.microsoft.com/office/powerpoint/2010/main" val="242581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838200"/>
            <a:ext cx="5486400" cy="4191000"/>
          </a:xfrm>
        </p:spPr>
        <p:txBody>
          <a:bodyPr>
            <a:normAutofit lnSpcReduction="10000"/>
          </a:bodyPr>
          <a:lstStyle/>
          <a:p>
            <a:r>
              <a:rPr lang="en-US" dirty="0" smtClean="0"/>
              <a:t>A tree that is straight and firm will remain even during struggle.</a:t>
            </a:r>
          </a:p>
          <a:p>
            <a:endParaRPr lang="en-US" sz="800" dirty="0" smtClean="0"/>
          </a:p>
          <a:p>
            <a:r>
              <a:rPr lang="en-US" dirty="0" smtClean="0"/>
              <a:t>A well watered tree will have fruit to share.</a:t>
            </a:r>
          </a:p>
          <a:p>
            <a:pPr marL="0" indent="0">
              <a:buNone/>
            </a:pPr>
            <a:endParaRPr lang="en-US" sz="800" dirty="0" smtClean="0"/>
          </a:p>
          <a:p>
            <a:r>
              <a:rPr lang="en-US" dirty="0" smtClean="0"/>
              <a:t>A tree that draws from the </a:t>
            </a:r>
            <a:r>
              <a:rPr lang="en-US" dirty="0"/>
              <a:t>L</a:t>
            </a:r>
            <a:r>
              <a:rPr lang="en-US" dirty="0" smtClean="0"/>
              <a:t>iving Water will bring life to others.</a:t>
            </a:r>
          </a:p>
          <a:p>
            <a:endParaRPr lang="en-US" dirty="0"/>
          </a:p>
          <a:p>
            <a:endParaRPr lang="en-US" dirty="0" smtClean="0"/>
          </a:p>
        </p:txBody>
      </p:sp>
      <p:sp>
        <p:nvSpPr>
          <p:cNvPr id="5" name="Title 4"/>
          <p:cNvSpPr>
            <a:spLocks noGrp="1"/>
          </p:cNvSpPr>
          <p:nvPr>
            <p:ph type="title"/>
          </p:nvPr>
        </p:nvSpPr>
        <p:spPr>
          <a:xfrm>
            <a:off x="152400" y="1901952"/>
            <a:ext cx="2377440" cy="2517648"/>
          </a:xfrm>
        </p:spPr>
        <p:txBody>
          <a:bodyPr/>
          <a:lstStyle/>
          <a:p>
            <a:pPr algn="ctr"/>
            <a:r>
              <a:rPr lang="en-US" dirty="0" smtClean="0"/>
              <a:t>Wise Selection and Personal Preparation of Mentors is Essential!</a:t>
            </a:r>
            <a:endParaRPr lang="en-US" dirty="0"/>
          </a:p>
        </p:txBody>
      </p:sp>
      <p:sp>
        <p:nvSpPr>
          <p:cNvPr id="3" name="TextBox 2"/>
          <p:cNvSpPr txBox="1"/>
          <p:nvPr/>
        </p:nvSpPr>
        <p:spPr>
          <a:xfrm>
            <a:off x="609600" y="5391834"/>
            <a:ext cx="7848600" cy="1015663"/>
          </a:xfrm>
          <a:prstGeom prst="rect">
            <a:avLst/>
          </a:prstGeom>
          <a:noFill/>
        </p:spPr>
        <p:txBody>
          <a:bodyPr wrap="square" rtlCol="0">
            <a:spAutoFit/>
          </a:bodyPr>
          <a:lstStyle/>
          <a:p>
            <a:pPr algn="ctr"/>
            <a:r>
              <a:rPr lang="en-US" sz="2000" i="1" dirty="0">
                <a:solidFill>
                  <a:schemeClr val="accent6">
                    <a:lumMod val="60000"/>
                    <a:lumOff val="40000"/>
                  </a:schemeClr>
                </a:solidFill>
              </a:rPr>
              <a:t>The fruit of the righteous is a tree of life, </a:t>
            </a:r>
            <a:endParaRPr lang="en-US" sz="2000" i="1" dirty="0" smtClean="0">
              <a:solidFill>
                <a:schemeClr val="accent6">
                  <a:lumMod val="60000"/>
                  <a:lumOff val="40000"/>
                </a:schemeClr>
              </a:solidFill>
            </a:endParaRPr>
          </a:p>
          <a:p>
            <a:pPr algn="ctr"/>
            <a:r>
              <a:rPr lang="en-US" sz="2000" i="1" dirty="0" smtClean="0">
                <a:solidFill>
                  <a:schemeClr val="accent6">
                    <a:lumMod val="60000"/>
                    <a:lumOff val="40000"/>
                  </a:schemeClr>
                </a:solidFill>
              </a:rPr>
              <a:t>And </a:t>
            </a:r>
            <a:r>
              <a:rPr lang="en-US" sz="2000" i="1" dirty="0">
                <a:solidFill>
                  <a:schemeClr val="accent6">
                    <a:lumMod val="60000"/>
                    <a:lumOff val="40000"/>
                  </a:schemeClr>
                </a:solidFill>
              </a:rPr>
              <a:t>he who is wise wins souls</a:t>
            </a:r>
            <a:r>
              <a:rPr lang="en-US" sz="2000" i="1" dirty="0" smtClean="0">
                <a:solidFill>
                  <a:schemeClr val="accent6">
                    <a:lumMod val="60000"/>
                    <a:lumOff val="40000"/>
                  </a:schemeClr>
                </a:solidFill>
              </a:rPr>
              <a:t>.</a:t>
            </a:r>
          </a:p>
          <a:p>
            <a:pPr algn="ctr"/>
            <a:r>
              <a:rPr lang="en-US" sz="2000" i="1" dirty="0" smtClean="0">
                <a:solidFill>
                  <a:schemeClr val="accent6">
                    <a:lumMod val="60000"/>
                    <a:lumOff val="40000"/>
                  </a:schemeClr>
                </a:solidFill>
              </a:rPr>
              <a:t>  </a:t>
            </a:r>
            <a:r>
              <a:rPr lang="en-US" sz="1200" dirty="0" smtClean="0">
                <a:solidFill>
                  <a:schemeClr val="accent6">
                    <a:lumMod val="60000"/>
                    <a:lumOff val="40000"/>
                  </a:schemeClr>
                </a:solidFill>
              </a:rPr>
              <a:t>Proverbs 11:30 NASB</a:t>
            </a:r>
            <a:endParaRPr lang="en-US" sz="1200" dirty="0">
              <a:solidFill>
                <a:schemeClr val="accent6">
                  <a:lumMod val="60000"/>
                  <a:lumOff val="40000"/>
                </a:schemeClr>
              </a:solidFill>
            </a:endParaRPr>
          </a:p>
        </p:txBody>
      </p:sp>
    </p:spTree>
    <p:extLst>
      <p:ext uri="{BB962C8B-B14F-4D97-AF65-F5344CB8AC3E}">
        <p14:creationId xmlns:p14="http://schemas.microsoft.com/office/powerpoint/2010/main" val="332707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9161" y="152400"/>
            <a:ext cx="8229600" cy="868362"/>
          </a:xfrm>
        </p:spPr>
        <p:txBody>
          <a:bodyPr>
            <a:normAutofit/>
          </a:bodyPr>
          <a:lstStyle/>
          <a:p>
            <a:r>
              <a:rPr lang="en-US" sz="2400" dirty="0" smtClean="0">
                <a:solidFill>
                  <a:srgbClr val="FFC000"/>
                </a:solidFill>
              </a:rPr>
              <a:t>And lest we think this is no longer important…</a:t>
            </a:r>
            <a:endParaRPr lang="en-US" sz="2400" dirty="0">
              <a:solidFill>
                <a:srgbClr val="FFC000"/>
              </a:solidFill>
            </a:endParaRPr>
          </a:p>
        </p:txBody>
      </p:sp>
      <p:sp>
        <p:nvSpPr>
          <p:cNvPr id="6" name="Content Placeholder 5"/>
          <p:cNvSpPr>
            <a:spLocks noGrp="1"/>
          </p:cNvSpPr>
          <p:nvPr>
            <p:ph idx="1"/>
          </p:nvPr>
        </p:nvSpPr>
        <p:spPr>
          <a:xfrm>
            <a:off x="457200" y="1371600"/>
            <a:ext cx="8229600" cy="4754563"/>
          </a:xfrm>
        </p:spPr>
        <p:txBody>
          <a:bodyPr>
            <a:normAutofit/>
          </a:bodyPr>
          <a:lstStyle/>
          <a:p>
            <a:pPr marL="0" indent="0">
              <a:buNone/>
            </a:pPr>
            <a:r>
              <a:rPr lang="en-US" sz="2800" i="1" dirty="0">
                <a:solidFill>
                  <a:schemeClr val="accent6">
                    <a:lumMod val="60000"/>
                    <a:lumOff val="40000"/>
                  </a:schemeClr>
                </a:solidFill>
              </a:rPr>
              <a:t>He who has an ear let him hear what the Spirit says to the </a:t>
            </a:r>
            <a:r>
              <a:rPr lang="en-US" sz="2800" i="1" dirty="0" smtClean="0">
                <a:solidFill>
                  <a:schemeClr val="accent6">
                    <a:lumMod val="60000"/>
                    <a:lumOff val="40000"/>
                  </a:schemeClr>
                </a:solidFill>
              </a:rPr>
              <a:t>churches; to </a:t>
            </a:r>
            <a:r>
              <a:rPr lang="en-US" sz="2800" i="1" dirty="0">
                <a:solidFill>
                  <a:schemeClr val="accent6">
                    <a:lumMod val="60000"/>
                    <a:lumOff val="40000"/>
                  </a:schemeClr>
                </a:solidFill>
              </a:rPr>
              <a:t>him who overcomes I will grant the right to eat of </a:t>
            </a:r>
            <a:r>
              <a:rPr lang="en-US" sz="3200" b="1" i="1" dirty="0">
                <a:solidFill>
                  <a:schemeClr val="accent3"/>
                </a:solidFill>
              </a:rPr>
              <a:t>the tree of life </a:t>
            </a:r>
            <a:r>
              <a:rPr lang="en-US" sz="2800" i="1" dirty="0">
                <a:solidFill>
                  <a:schemeClr val="accent6">
                    <a:lumMod val="60000"/>
                    <a:lumOff val="40000"/>
                  </a:schemeClr>
                </a:solidFill>
              </a:rPr>
              <a:t>which is in the </a:t>
            </a:r>
            <a:endParaRPr lang="en-US" sz="2800" i="1" dirty="0" smtClean="0">
              <a:solidFill>
                <a:schemeClr val="accent6">
                  <a:lumMod val="60000"/>
                  <a:lumOff val="40000"/>
                </a:schemeClr>
              </a:solidFill>
            </a:endParaRPr>
          </a:p>
          <a:p>
            <a:pPr marL="0" indent="0">
              <a:buNone/>
            </a:pPr>
            <a:r>
              <a:rPr lang="en-US" sz="2800" i="1" dirty="0" smtClean="0">
                <a:solidFill>
                  <a:schemeClr val="accent6">
                    <a:lumMod val="60000"/>
                    <a:lumOff val="40000"/>
                  </a:schemeClr>
                </a:solidFill>
              </a:rPr>
              <a:t>paradise </a:t>
            </a:r>
            <a:r>
              <a:rPr lang="en-US" sz="2800" i="1" dirty="0">
                <a:solidFill>
                  <a:schemeClr val="accent6">
                    <a:lumMod val="60000"/>
                    <a:lumOff val="40000"/>
                  </a:schemeClr>
                </a:solidFill>
              </a:rPr>
              <a:t>of God</a:t>
            </a:r>
            <a:r>
              <a:rPr lang="en-US" sz="2800" i="1" dirty="0" smtClean="0">
                <a:solidFill>
                  <a:schemeClr val="accent6">
                    <a:lumMod val="60000"/>
                    <a:lumOff val="40000"/>
                  </a:schemeClr>
                </a:solidFill>
              </a:rPr>
              <a:t>.</a:t>
            </a:r>
          </a:p>
          <a:p>
            <a:pPr marL="0" indent="0">
              <a:buNone/>
            </a:pPr>
            <a:r>
              <a:rPr lang="en-US" sz="2800" i="1" dirty="0" smtClean="0">
                <a:solidFill>
                  <a:schemeClr val="accent6">
                    <a:lumMod val="60000"/>
                    <a:lumOff val="40000"/>
                  </a:schemeClr>
                </a:solidFill>
              </a:rPr>
              <a:t> </a:t>
            </a:r>
            <a:endParaRPr lang="en-US" sz="2800" i="1" dirty="0">
              <a:solidFill>
                <a:schemeClr val="accent6">
                  <a:lumMod val="60000"/>
                  <a:lumOff val="40000"/>
                </a:schemeClr>
              </a:solidFill>
            </a:endParaRPr>
          </a:p>
          <a:p>
            <a:pPr marL="0" indent="0">
              <a:buNone/>
            </a:pPr>
            <a:r>
              <a:rPr lang="en-US" sz="2000" dirty="0" smtClean="0"/>
              <a:t>Revelation 2:7 NASB</a:t>
            </a:r>
            <a:endParaRPr lang="en-US" sz="2000" dirty="0"/>
          </a:p>
        </p:txBody>
      </p:sp>
      <p:pic>
        <p:nvPicPr>
          <p:cNvPr id="4100" name="Picture 4" descr="C:\Users\owner\AppData\Local\Microsoft\Windows\Temporary Internet Files\Content.IE5\HSFT64NK\MP9004038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600" y="2901823"/>
            <a:ext cx="4688132"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owner\AppData\Local\Microsoft\Windows\Temporary Internet Files\Content.IE5\PD4E6AW1\MC90019402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886200"/>
            <a:ext cx="2399965" cy="245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2981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pPr algn="ctr"/>
            <a:r>
              <a:rPr lang="en-US" dirty="0" smtClean="0">
                <a:solidFill>
                  <a:schemeClr val="accent6">
                    <a:lumMod val="60000"/>
                    <a:lumOff val="40000"/>
                  </a:schemeClr>
                </a:solidFill>
              </a:rPr>
              <a:t>The Drama Triangle:  Victim, Persecutor, Rescuer “Scripts”</a:t>
            </a:r>
            <a:endParaRPr lang="en-US" dirty="0">
              <a:solidFill>
                <a:schemeClr val="accent6">
                  <a:lumMod val="60000"/>
                  <a:lumOff val="40000"/>
                </a:schemeClr>
              </a:solidFill>
            </a:endParaRPr>
          </a:p>
        </p:txBody>
      </p:sp>
      <p:sp>
        <p:nvSpPr>
          <p:cNvPr id="5" name="Title 4"/>
          <p:cNvSpPr>
            <a:spLocks noGrp="1"/>
          </p:cNvSpPr>
          <p:nvPr>
            <p:ph type="title"/>
          </p:nvPr>
        </p:nvSpPr>
        <p:spPr/>
        <p:txBody>
          <a:bodyPr>
            <a:normAutofit fontScale="90000"/>
          </a:bodyPr>
          <a:lstStyle/>
          <a:p>
            <a:pPr algn="ctr"/>
            <a:r>
              <a:rPr lang="en-US" dirty="0" smtClean="0">
                <a:solidFill>
                  <a:srgbClr val="FFC000"/>
                </a:solidFill>
              </a:rPr>
              <a:t>Common Dysfunctional </a:t>
            </a:r>
            <a:br>
              <a:rPr lang="en-US" dirty="0" smtClean="0">
                <a:solidFill>
                  <a:srgbClr val="FFC000"/>
                </a:solidFill>
              </a:rPr>
            </a:br>
            <a:r>
              <a:rPr lang="en-US" dirty="0" smtClean="0">
                <a:solidFill>
                  <a:srgbClr val="FFC000"/>
                </a:solidFill>
              </a:rPr>
              <a:t>Relationship Picture</a:t>
            </a:r>
            <a:endParaRPr lang="en-US" dirty="0">
              <a:solidFill>
                <a:srgbClr val="FFC000"/>
              </a:solidFill>
            </a:endParaRPr>
          </a:p>
        </p:txBody>
      </p:sp>
      <p:sp>
        <p:nvSpPr>
          <p:cNvPr id="2" name="Rectangle 1"/>
          <p:cNvSpPr/>
          <p:nvPr/>
        </p:nvSpPr>
        <p:spPr>
          <a:xfrm>
            <a:off x="3740279" y="1905000"/>
            <a:ext cx="1640193" cy="707886"/>
          </a:xfrm>
          <a:prstGeom prst="rect">
            <a:avLst/>
          </a:prstGeom>
        </p:spPr>
        <p:txBody>
          <a:bodyPr wrap="none">
            <a:spAutoFit/>
          </a:bodyPr>
          <a:lstStyle/>
          <a:p>
            <a:pPr algn="ctr"/>
            <a:r>
              <a:rPr lang="en-US" sz="4000" dirty="0">
                <a:solidFill>
                  <a:srgbClr val="FFC000"/>
                </a:solidFill>
              </a:rPr>
              <a:t>Part </a:t>
            </a:r>
            <a:r>
              <a:rPr lang="en-US" sz="4000" dirty="0" smtClean="0">
                <a:solidFill>
                  <a:srgbClr val="FFC000"/>
                </a:solidFill>
              </a:rPr>
              <a:t>3</a:t>
            </a:r>
            <a:endParaRPr lang="en-US" sz="4000" dirty="0">
              <a:solidFill>
                <a:srgbClr val="FFC000"/>
              </a:solidFill>
            </a:endParaRPr>
          </a:p>
        </p:txBody>
      </p:sp>
    </p:spTree>
    <p:extLst>
      <p:ext uri="{BB962C8B-B14F-4D97-AF65-F5344CB8AC3E}">
        <p14:creationId xmlns:p14="http://schemas.microsoft.com/office/powerpoint/2010/main" val="2520941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143000"/>
          </a:xfrm>
        </p:spPr>
        <p:txBody>
          <a:bodyPr/>
          <a:lstStyle/>
          <a:p>
            <a:r>
              <a:rPr lang="en-US" dirty="0" smtClean="0"/>
              <a:t> </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199" y="1524000"/>
            <a:ext cx="4358481" cy="4358481"/>
          </a:xfrm>
        </p:spPr>
      </p:pic>
      <p:sp>
        <p:nvSpPr>
          <p:cNvPr id="4" name="Content Placeholder 3"/>
          <p:cNvSpPr>
            <a:spLocks noGrp="1"/>
          </p:cNvSpPr>
          <p:nvPr>
            <p:ph sz="half" idx="2"/>
          </p:nvPr>
        </p:nvSpPr>
        <p:spPr>
          <a:xfrm>
            <a:off x="4876800" y="1600200"/>
            <a:ext cx="4038600" cy="4525963"/>
          </a:xfrm>
        </p:spPr>
        <p:txBody>
          <a:bodyPr>
            <a:normAutofit/>
          </a:bodyPr>
          <a:lstStyle/>
          <a:p>
            <a:pPr marL="0" indent="0">
              <a:buNone/>
            </a:pPr>
            <a:r>
              <a:rPr lang="en-US" dirty="0" smtClean="0">
                <a:solidFill>
                  <a:schemeClr val="tx1"/>
                </a:solidFill>
              </a:rPr>
              <a:t>  Discussion Group</a:t>
            </a:r>
          </a:p>
          <a:p>
            <a:pPr marL="0" indent="0">
              <a:buNone/>
            </a:pPr>
            <a:r>
              <a:rPr lang="en-US" dirty="0">
                <a:solidFill>
                  <a:schemeClr val="tx1"/>
                </a:solidFill>
              </a:rPr>
              <a:t> </a:t>
            </a:r>
            <a:r>
              <a:rPr lang="en-US" dirty="0" smtClean="0">
                <a:solidFill>
                  <a:schemeClr val="tx1"/>
                </a:solidFill>
              </a:rPr>
              <a:t>          Format</a:t>
            </a:r>
            <a:endParaRPr lang="en-US" dirty="0">
              <a:solidFill>
                <a:schemeClr val="tx1"/>
              </a:solidFill>
            </a:endParaRPr>
          </a:p>
          <a:p>
            <a:endParaRPr lang="en-US" dirty="0">
              <a:solidFill>
                <a:schemeClr val="tx1"/>
              </a:solidFill>
            </a:endParaRPr>
          </a:p>
          <a:p>
            <a:pPr marL="0" indent="0">
              <a:buNone/>
            </a:pPr>
            <a:r>
              <a:rPr lang="en-US" dirty="0">
                <a:solidFill>
                  <a:schemeClr val="tx1"/>
                </a:solidFill>
              </a:rPr>
              <a:t> </a:t>
            </a:r>
            <a:endParaRPr lang="en-US" dirty="0" smtClean="0">
              <a:solidFill>
                <a:schemeClr val="tx1"/>
              </a:solidFill>
            </a:endParaRPr>
          </a:p>
          <a:p>
            <a:pPr marL="0" indent="0" algn="ctr">
              <a:buNone/>
            </a:pPr>
            <a:r>
              <a:rPr lang="en-US" dirty="0">
                <a:solidFill>
                  <a:schemeClr val="tx1"/>
                </a:solidFill>
              </a:rPr>
              <a:t> </a:t>
            </a:r>
            <a:r>
              <a:rPr lang="en-US" dirty="0" smtClean="0">
                <a:solidFill>
                  <a:schemeClr val="tx1"/>
                </a:solidFill>
              </a:rPr>
              <a:t>A </a:t>
            </a:r>
            <a:r>
              <a:rPr lang="en-US" dirty="0">
                <a:solidFill>
                  <a:schemeClr val="tx1"/>
                </a:solidFill>
              </a:rPr>
              <a:t>model ‘script” of the most common roles or behaviors people fall into;</a:t>
            </a:r>
          </a:p>
          <a:p>
            <a:pPr marL="0" indent="0" algn="ctr">
              <a:buNone/>
            </a:pPr>
            <a:r>
              <a:rPr lang="en-US" dirty="0" smtClean="0">
                <a:solidFill>
                  <a:schemeClr val="tx1"/>
                </a:solidFill>
              </a:rPr>
              <a:t> </a:t>
            </a:r>
            <a:r>
              <a:rPr lang="en-US" dirty="0">
                <a:solidFill>
                  <a:schemeClr val="tx1"/>
                </a:solidFill>
              </a:rPr>
              <a:t>helpers and helpees!</a:t>
            </a:r>
          </a:p>
          <a:p>
            <a:endParaRPr lang="en-US" dirty="0"/>
          </a:p>
        </p:txBody>
      </p:sp>
    </p:spTree>
    <p:extLst>
      <p:ext uri="{BB962C8B-B14F-4D97-AF65-F5344CB8AC3E}">
        <p14:creationId xmlns:p14="http://schemas.microsoft.com/office/powerpoint/2010/main" val="35335266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FFC000"/>
                </a:solidFill>
              </a:rPr>
              <a:t>Triangle Often Mistaken for Love</a:t>
            </a:r>
            <a:endParaRPr lang="en-US" dirty="0">
              <a:solidFill>
                <a:srgbClr val="FFC000"/>
              </a:solidFill>
            </a:endParaRPr>
          </a:p>
        </p:txBody>
      </p:sp>
      <p:sp>
        <p:nvSpPr>
          <p:cNvPr id="5" name="Content Placeholder 4"/>
          <p:cNvSpPr>
            <a:spLocks noGrp="1"/>
          </p:cNvSpPr>
          <p:nvPr>
            <p:ph sz="half" idx="1"/>
          </p:nvPr>
        </p:nvSpPr>
        <p:spPr/>
        <p:txBody>
          <a:bodyPr/>
          <a:lstStyle/>
          <a:p>
            <a:pPr algn="ctr"/>
            <a:r>
              <a:rPr lang="en-US" dirty="0" smtClean="0"/>
              <a:t>Chaotic relationships are often experienced as “normal” so people believe these behaviors equal what it means to love and be connected to someone.</a:t>
            </a:r>
            <a:endParaRPr lang="en-US" dirty="0"/>
          </a:p>
        </p:txBody>
      </p:sp>
      <p:sp>
        <p:nvSpPr>
          <p:cNvPr id="6" name="Content Placeholder 5"/>
          <p:cNvSpPr>
            <a:spLocks noGrp="1"/>
          </p:cNvSpPr>
          <p:nvPr>
            <p:ph sz="half" idx="2"/>
          </p:nvPr>
        </p:nvSpPr>
        <p:spPr/>
        <p:txBody>
          <a:bodyPr>
            <a:normAutofit/>
          </a:bodyPr>
          <a:lstStyle/>
          <a:p>
            <a:pPr algn="ctr"/>
            <a:endParaRPr lang="en-US" sz="1000" dirty="0" smtClean="0"/>
          </a:p>
          <a:p>
            <a:pPr algn="ctr"/>
            <a:r>
              <a:rPr lang="en-US" sz="4400" dirty="0" smtClean="0"/>
              <a:t>Chaotic relationships are common but not normal!</a:t>
            </a:r>
            <a:endParaRPr lang="en-US" sz="4400" dirty="0"/>
          </a:p>
        </p:txBody>
      </p:sp>
    </p:spTree>
    <p:extLst>
      <p:ext uri="{BB962C8B-B14F-4D97-AF65-F5344CB8AC3E}">
        <p14:creationId xmlns:p14="http://schemas.microsoft.com/office/powerpoint/2010/main" val="247622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800" dirty="0" smtClean="0">
                <a:solidFill>
                  <a:srgbClr val="FFC000"/>
                </a:solidFill>
              </a:rPr>
              <a:t>Three Typical Roles</a:t>
            </a:r>
            <a:endParaRPr lang="en-US" sz="4800" dirty="0">
              <a:solidFill>
                <a:srgbClr val="FFC000"/>
              </a:solidFill>
            </a:endParaRPr>
          </a:p>
        </p:txBody>
      </p:sp>
      <p:sp>
        <p:nvSpPr>
          <p:cNvPr id="5" name="Content Placeholder 4"/>
          <p:cNvSpPr>
            <a:spLocks noGrp="1"/>
          </p:cNvSpPr>
          <p:nvPr>
            <p:ph idx="1"/>
          </p:nvPr>
        </p:nvSpPr>
        <p:spPr>
          <a:xfrm>
            <a:off x="457200" y="1676400"/>
            <a:ext cx="8229600" cy="4449763"/>
          </a:xfrm>
        </p:spPr>
        <p:txBody>
          <a:bodyPr>
            <a:noAutofit/>
          </a:bodyPr>
          <a:lstStyle/>
          <a:p>
            <a:r>
              <a:rPr lang="en-US" sz="4400" b="1" dirty="0" smtClean="0"/>
              <a:t>Victim </a:t>
            </a:r>
            <a:r>
              <a:rPr lang="en-US" sz="3200" dirty="0" smtClean="0"/>
              <a:t> </a:t>
            </a:r>
          </a:p>
          <a:p>
            <a:pPr marL="0" indent="0">
              <a:buNone/>
            </a:pPr>
            <a:r>
              <a:rPr lang="en-US" sz="3200" i="1" dirty="0" smtClean="0"/>
              <a:t>        Cringing, pleading, helpless </a:t>
            </a:r>
          </a:p>
          <a:p>
            <a:endParaRPr lang="en-US" sz="1800" dirty="0"/>
          </a:p>
          <a:p>
            <a:r>
              <a:rPr lang="en-US" sz="4400" b="1" dirty="0" smtClean="0"/>
              <a:t>Perpetrator</a:t>
            </a:r>
            <a:r>
              <a:rPr lang="en-US" sz="4400" dirty="0" smtClean="0"/>
              <a:t>  </a:t>
            </a:r>
          </a:p>
          <a:p>
            <a:pPr marL="0" indent="0">
              <a:buNone/>
            </a:pPr>
            <a:r>
              <a:rPr lang="en-US" sz="3200" i="1" dirty="0" smtClean="0"/>
              <a:t>        Angry, vindictive, blaming </a:t>
            </a:r>
          </a:p>
          <a:p>
            <a:endParaRPr lang="en-US" sz="800" dirty="0"/>
          </a:p>
          <a:p>
            <a:r>
              <a:rPr lang="en-US" sz="4800" b="1" dirty="0" smtClean="0"/>
              <a:t>Rescuer</a:t>
            </a:r>
            <a:r>
              <a:rPr lang="en-US" sz="4800" dirty="0" smtClean="0"/>
              <a:t> </a:t>
            </a:r>
            <a:r>
              <a:rPr lang="en-US" sz="3200" dirty="0" smtClean="0"/>
              <a:t> </a:t>
            </a:r>
          </a:p>
          <a:p>
            <a:pPr marL="0" indent="0">
              <a:buNone/>
            </a:pPr>
            <a:r>
              <a:rPr lang="en-US" sz="3200" i="1" dirty="0" smtClean="0"/>
              <a:t>       Placating, make “nice,” fixing </a:t>
            </a:r>
            <a:endParaRPr lang="en-US" sz="3200" i="1" dirty="0"/>
          </a:p>
        </p:txBody>
      </p:sp>
    </p:spTree>
    <p:extLst>
      <p:ext uri="{BB962C8B-B14F-4D97-AF65-F5344CB8AC3E}">
        <p14:creationId xmlns:p14="http://schemas.microsoft.com/office/powerpoint/2010/main" val="190292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1000"/>
                                        <p:tgtEl>
                                          <p:spTgt spid="5">
                                            <p:txEl>
                                              <p:pRg st="6" end="6"/>
                                            </p:txEl>
                                          </p:spTgt>
                                        </p:tgtEl>
                                      </p:cBhvr>
                                    </p:animEffect>
                                    <p:anim calcmode="lin" valueType="num">
                                      <p:cBhvr>
                                        <p:cTn id="3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1000"/>
                                        <p:tgtEl>
                                          <p:spTgt spid="5">
                                            <p:txEl>
                                              <p:pRg st="7" end="7"/>
                                            </p:txEl>
                                          </p:spTgt>
                                        </p:tgtEl>
                                      </p:cBhvr>
                                    </p:animEffect>
                                    <p:anim calcmode="lin" valueType="num">
                                      <p:cBhvr>
                                        <p:cTn id="3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solidFill>
                  <a:srgbClr val="FFC000"/>
                </a:solidFill>
              </a:rPr>
              <a:t>Placement on the Triangle</a:t>
            </a:r>
            <a:endParaRPr lang="en-US" sz="4800" dirty="0">
              <a:solidFill>
                <a:srgbClr val="FFC000"/>
              </a:solidFill>
            </a:endParaRPr>
          </a:p>
        </p:txBody>
      </p:sp>
      <p:sp>
        <p:nvSpPr>
          <p:cNvPr id="3" name="Content Placeholder 2"/>
          <p:cNvSpPr>
            <a:spLocks noGrp="1"/>
          </p:cNvSpPr>
          <p:nvPr>
            <p:ph idx="1"/>
          </p:nvPr>
        </p:nvSpPr>
        <p:spPr>
          <a:solidFill>
            <a:schemeClr val="accent1">
              <a:lumMod val="60000"/>
              <a:lumOff val="40000"/>
            </a:schemeClr>
          </a:solidFill>
        </p:spPr>
        <p:txBody>
          <a:bodyPr>
            <a:noAutofit/>
          </a:bodyPr>
          <a:lstStyle/>
          <a:p>
            <a:pPr marL="0" indent="0">
              <a:buNone/>
            </a:pPr>
            <a:r>
              <a:rPr lang="en-US" sz="3600" dirty="0" smtClean="0"/>
              <a:t>   Persecutor                      Rescuer</a:t>
            </a:r>
          </a:p>
          <a:p>
            <a:endParaRPr lang="en-US" sz="3600" dirty="0"/>
          </a:p>
          <a:p>
            <a:endParaRPr lang="en-US" sz="3600" dirty="0" smtClean="0"/>
          </a:p>
          <a:p>
            <a:pPr marL="0" indent="0">
              <a:buNone/>
            </a:pPr>
            <a:endParaRPr lang="en-US" sz="3600" dirty="0" smtClean="0"/>
          </a:p>
          <a:p>
            <a:pPr marL="0" indent="0">
              <a:buNone/>
            </a:pPr>
            <a:endParaRPr lang="en-US" sz="3600" dirty="0" smtClean="0"/>
          </a:p>
          <a:p>
            <a:pPr marL="0" indent="0">
              <a:buNone/>
            </a:pPr>
            <a:r>
              <a:rPr lang="en-US" sz="3600" dirty="0" smtClean="0"/>
              <a:t>                        Victim</a:t>
            </a:r>
            <a:endParaRPr lang="en-US" sz="3600" dirty="0"/>
          </a:p>
        </p:txBody>
      </p:sp>
      <p:cxnSp>
        <p:nvCxnSpPr>
          <p:cNvPr id="5" name="Straight Arrow Connector 4"/>
          <p:cNvCxnSpPr/>
          <p:nvPr/>
        </p:nvCxnSpPr>
        <p:spPr>
          <a:xfrm flipH="1" flipV="1">
            <a:off x="2819400" y="2590800"/>
            <a:ext cx="1371600"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200400" y="2590800"/>
            <a:ext cx="1295400"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077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solidFill>
                  <a:srgbClr val="FFC000"/>
                </a:solidFill>
              </a:rPr>
              <a:t>Placement on the Triangle</a:t>
            </a:r>
            <a:endParaRPr lang="en-US" sz="4800" dirty="0">
              <a:solidFill>
                <a:srgbClr val="FFC000"/>
              </a:solidFill>
            </a:endParaRPr>
          </a:p>
        </p:txBody>
      </p:sp>
      <p:sp>
        <p:nvSpPr>
          <p:cNvPr id="3" name="Content Placeholder 2"/>
          <p:cNvSpPr>
            <a:spLocks noGrp="1"/>
          </p:cNvSpPr>
          <p:nvPr>
            <p:ph idx="1"/>
          </p:nvPr>
        </p:nvSpPr>
        <p:spPr>
          <a:solidFill>
            <a:schemeClr val="accent1">
              <a:lumMod val="60000"/>
              <a:lumOff val="40000"/>
            </a:schemeClr>
          </a:solidFill>
        </p:spPr>
        <p:txBody>
          <a:bodyPr>
            <a:noAutofit/>
          </a:bodyPr>
          <a:lstStyle/>
          <a:p>
            <a:pPr marL="0" indent="0">
              <a:buNone/>
            </a:pPr>
            <a:r>
              <a:rPr lang="en-US" sz="3600" dirty="0" smtClean="0"/>
              <a:t>  Persecutor                      Rescuer</a:t>
            </a:r>
          </a:p>
          <a:p>
            <a:endParaRPr lang="en-US" sz="3600" dirty="0"/>
          </a:p>
          <a:p>
            <a:endParaRPr lang="en-US" sz="3600" dirty="0" smtClean="0"/>
          </a:p>
          <a:p>
            <a:pPr marL="0" indent="0">
              <a:buNone/>
            </a:pPr>
            <a:endParaRPr lang="en-US" sz="3600" dirty="0" smtClean="0"/>
          </a:p>
          <a:p>
            <a:pPr marL="0" indent="0">
              <a:buNone/>
            </a:pPr>
            <a:endParaRPr lang="en-US" sz="3600" dirty="0" smtClean="0"/>
          </a:p>
          <a:p>
            <a:pPr marL="0" indent="0">
              <a:buNone/>
            </a:pPr>
            <a:r>
              <a:rPr lang="en-US" sz="3600" dirty="0" smtClean="0"/>
              <a:t>                       Victim</a:t>
            </a:r>
            <a:endParaRPr lang="en-US" sz="3600" dirty="0"/>
          </a:p>
        </p:txBody>
      </p:sp>
      <p:cxnSp>
        <p:nvCxnSpPr>
          <p:cNvPr id="5" name="Straight Arrow Connector 4"/>
          <p:cNvCxnSpPr/>
          <p:nvPr/>
        </p:nvCxnSpPr>
        <p:spPr>
          <a:xfrm flipH="1" flipV="1">
            <a:off x="2819400" y="2590800"/>
            <a:ext cx="12192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048000" y="2438400"/>
            <a:ext cx="1143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05200" y="2438400"/>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505200" y="2244436"/>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194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solidFill>
                  <a:srgbClr val="FFC000"/>
                </a:solidFill>
              </a:rPr>
              <a:t>Placement on the Triangle</a:t>
            </a:r>
            <a:endParaRPr lang="en-US" sz="4800" dirty="0">
              <a:solidFill>
                <a:srgbClr val="FFC000"/>
              </a:solidFill>
            </a:endParaRPr>
          </a:p>
        </p:txBody>
      </p:sp>
      <p:sp>
        <p:nvSpPr>
          <p:cNvPr id="3" name="Content Placeholder 2"/>
          <p:cNvSpPr>
            <a:spLocks noGrp="1"/>
          </p:cNvSpPr>
          <p:nvPr>
            <p:ph idx="1"/>
          </p:nvPr>
        </p:nvSpPr>
        <p:spPr>
          <a:solidFill>
            <a:schemeClr val="accent1">
              <a:lumMod val="60000"/>
              <a:lumOff val="40000"/>
            </a:schemeClr>
          </a:solidFill>
        </p:spPr>
        <p:txBody>
          <a:bodyPr>
            <a:noAutofit/>
          </a:bodyPr>
          <a:lstStyle/>
          <a:p>
            <a:pPr marL="0" indent="0">
              <a:buNone/>
            </a:pPr>
            <a:r>
              <a:rPr lang="en-US" sz="3600" dirty="0" smtClean="0"/>
              <a:t> Persecutor                     </a:t>
            </a:r>
          </a:p>
          <a:p>
            <a:pPr marL="0" indent="0">
              <a:buNone/>
            </a:pPr>
            <a:r>
              <a:rPr lang="en-US" sz="3600" dirty="0"/>
              <a:t> </a:t>
            </a:r>
            <a:r>
              <a:rPr lang="en-US" sz="3600" dirty="0" smtClean="0"/>
              <a:t>                               </a:t>
            </a:r>
          </a:p>
          <a:p>
            <a:pPr marL="0" indent="0">
              <a:buNone/>
            </a:pPr>
            <a:r>
              <a:rPr lang="en-US" sz="3600" dirty="0"/>
              <a:t> </a:t>
            </a:r>
            <a:r>
              <a:rPr lang="en-US" sz="3600" dirty="0" smtClean="0"/>
              <a:t>                                       Rescuer</a:t>
            </a:r>
          </a:p>
          <a:p>
            <a:pPr marL="0" indent="0">
              <a:buNone/>
            </a:pPr>
            <a:r>
              <a:rPr lang="en-US" sz="3600" dirty="0" smtClean="0"/>
              <a:t>                                        Victim</a:t>
            </a:r>
            <a:endParaRPr lang="en-US" sz="3600" dirty="0"/>
          </a:p>
        </p:txBody>
      </p:sp>
      <p:cxnSp>
        <p:nvCxnSpPr>
          <p:cNvPr id="5" name="Straight Arrow Connector 4"/>
          <p:cNvCxnSpPr/>
          <p:nvPr/>
        </p:nvCxnSpPr>
        <p:spPr>
          <a:xfrm flipH="1" flipV="1">
            <a:off x="2819400" y="2590800"/>
            <a:ext cx="12192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048000" y="2438400"/>
            <a:ext cx="1143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05200" y="2438400"/>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505200" y="2244436"/>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687291" y="2819400"/>
            <a:ext cx="561109" cy="1101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687291" y="2819400"/>
            <a:ext cx="484909"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722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Human Beings Are Complex!</a:t>
            </a:r>
            <a:endParaRPr lang="en-US" dirty="0">
              <a:solidFill>
                <a:srgbClr val="FFC000"/>
              </a:solidFill>
            </a:endParaRPr>
          </a:p>
        </p:txBody>
      </p:sp>
      <p:sp>
        <p:nvSpPr>
          <p:cNvPr id="3" name="Content Placeholder 2"/>
          <p:cNvSpPr>
            <a:spLocks noGrp="1"/>
          </p:cNvSpPr>
          <p:nvPr>
            <p:ph idx="1"/>
          </p:nvPr>
        </p:nvSpPr>
        <p:spPr/>
        <p:txBody>
          <a:bodyPr>
            <a:normAutofit lnSpcReduction="10000"/>
          </a:bodyPr>
          <a:lstStyle/>
          <a:p>
            <a:r>
              <a:rPr lang="en-US" dirty="0" smtClean="0"/>
              <a:t>We are designed with a physical body, a human spirit and our mind, will and emotions; usually called our soul.</a:t>
            </a:r>
          </a:p>
          <a:p>
            <a:endParaRPr lang="en-US" dirty="0"/>
          </a:p>
          <a:p>
            <a:r>
              <a:rPr lang="en-US" dirty="0" smtClean="0"/>
              <a:t>Non believers usually dwell on the physical aspects.</a:t>
            </a:r>
          </a:p>
          <a:p>
            <a:r>
              <a:rPr lang="en-US" dirty="0" smtClean="0"/>
              <a:t>Believers usually dwell on the spiritual aspects.</a:t>
            </a:r>
          </a:p>
          <a:p>
            <a:endParaRPr lang="en-US" dirty="0"/>
          </a:p>
          <a:p>
            <a:r>
              <a:rPr lang="en-US" dirty="0" smtClean="0"/>
              <a:t>The soul is intertwined with both! </a:t>
            </a:r>
          </a:p>
          <a:p>
            <a:endParaRPr lang="en-US" dirty="0" smtClean="0"/>
          </a:p>
          <a:p>
            <a:r>
              <a:rPr lang="en-US" dirty="0" smtClean="0"/>
              <a:t>The way our mind, will and emotions work is an important part of growing and maturing.</a:t>
            </a:r>
          </a:p>
          <a:p>
            <a:endParaRPr lang="en-US" dirty="0"/>
          </a:p>
          <a:p>
            <a:endParaRPr lang="en-US" dirty="0"/>
          </a:p>
        </p:txBody>
      </p:sp>
    </p:spTree>
    <p:extLst>
      <p:ext uri="{BB962C8B-B14F-4D97-AF65-F5344CB8AC3E}">
        <p14:creationId xmlns:p14="http://schemas.microsoft.com/office/powerpoint/2010/main" val="89537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solidFill>
                  <a:srgbClr val="FFC000"/>
                </a:solidFill>
              </a:rPr>
              <a:t>Placement on the Triangle</a:t>
            </a:r>
            <a:endParaRPr lang="en-US" sz="4800" dirty="0">
              <a:solidFill>
                <a:srgbClr val="FFC000"/>
              </a:solidFill>
            </a:endParaRPr>
          </a:p>
        </p:txBody>
      </p:sp>
      <p:sp>
        <p:nvSpPr>
          <p:cNvPr id="3" name="Content Placeholder 2"/>
          <p:cNvSpPr>
            <a:spLocks noGrp="1"/>
          </p:cNvSpPr>
          <p:nvPr>
            <p:ph idx="1"/>
          </p:nvPr>
        </p:nvSpPr>
        <p:spPr>
          <a:solidFill>
            <a:schemeClr val="accent1">
              <a:lumMod val="60000"/>
              <a:lumOff val="40000"/>
            </a:schemeClr>
          </a:solidFill>
        </p:spPr>
        <p:txBody>
          <a:bodyPr>
            <a:noAutofit/>
          </a:bodyPr>
          <a:lstStyle/>
          <a:p>
            <a:pPr marL="0" indent="0">
              <a:buNone/>
            </a:pPr>
            <a:r>
              <a:rPr lang="en-US" sz="3600" dirty="0" smtClean="0"/>
              <a:t>  Persecutor                      Rescuer</a:t>
            </a:r>
          </a:p>
          <a:p>
            <a:endParaRPr lang="en-US" sz="3600" dirty="0"/>
          </a:p>
          <a:p>
            <a:endParaRPr lang="en-US" sz="3600" dirty="0" smtClean="0"/>
          </a:p>
          <a:p>
            <a:pPr marL="0" indent="0">
              <a:buNone/>
            </a:pPr>
            <a:endParaRPr lang="en-US" sz="3600" dirty="0" smtClean="0"/>
          </a:p>
          <a:p>
            <a:pPr marL="0" indent="0">
              <a:buNone/>
            </a:pPr>
            <a:endParaRPr lang="en-US" sz="3600" dirty="0" smtClean="0"/>
          </a:p>
          <a:p>
            <a:pPr marL="0" indent="0">
              <a:buNone/>
            </a:pPr>
            <a:r>
              <a:rPr lang="en-US" sz="3600" dirty="0" smtClean="0"/>
              <a:t>                       Victim</a:t>
            </a:r>
            <a:endParaRPr lang="en-US" sz="3600" dirty="0"/>
          </a:p>
        </p:txBody>
      </p:sp>
      <p:cxnSp>
        <p:nvCxnSpPr>
          <p:cNvPr id="5" name="Straight Arrow Connector 4"/>
          <p:cNvCxnSpPr/>
          <p:nvPr/>
        </p:nvCxnSpPr>
        <p:spPr>
          <a:xfrm flipH="1" flipV="1">
            <a:off x="2819400" y="2590800"/>
            <a:ext cx="12192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048000" y="2438400"/>
            <a:ext cx="1143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05200" y="2438400"/>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505200" y="2244436"/>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029200" y="2819400"/>
            <a:ext cx="9144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181600" y="2971800"/>
            <a:ext cx="9906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03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solidFill>
                  <a:srgbClr val="FFC000"/>
                </a:solidFill>
              </a:rPr>
              <a:t>Ineffective Ways to Get Off Triangle</a:t>
            </a:r>
            <a:endParaRPr lang="en-US" sz="3200" dirty="0">
              <a:solidFill>
                <a:srgbClr val="FFC000"/>
              </a:solidFill>
            </a:endParaRPr>
          </a:p>
        </p:txBody>
      </p:sp>
      <p:sp>
        <p:nvSpPr>
          <p:cNvPr id="3" name="Content Placeholder 2"/>
          <p:cNvSpPr>
            <a:spLocks noGrp="1"/>
          </p:cNvSpPr>
          <p:nvPr>
            <p:ph idx="1"/>
          </p:nvPr>
        </p:nvSpPr>
        <p:spPr/>
        <p:txBody>
          <a:bodyPr>
            <a:normAutofit/>
          </a:bodyPr>
          <a:lstStyle/>
          <a:p>
            <a:r>
              <a:rPr lang="en-US" sz="4000" dirty="0" smtClean="0"/>
              <a:t>Be a Better Persecutor</a:t>
            </a:r>
          </a:p>
          <a:p>
            <a:endParaRPr lang="en-US" sz="4000" dirty="0"/>
          </a:p>
          <a:p>
            <a:r>
              <a:rPr lang="en-US" sz="4000" dirty="0" smtClean="0"/>
              <a:t>Be a Better Rescuer</a:t>
            </a:r>
          </a:p>
          <a:p>
            <a:endParaRPr lang="en-US" sz="4000" dirty="0"/>
          </a:p>
          <a:p>
            <a:r>
              <a:rPr lang="en-US" sz="4000" dirty="0" smtClean="0"/>
              <a:t>Be a Better Victim</a:t>
            </a:r>
            <a:endParaRPr lang="en-US" sz="4000" dirty="0"/>
          </a:p>
        </p:txBody>
      </p:sp>
    </p:spTree>
    <p:extLst>
      <p:ext uri="{BB962C8B-B14F-4D97-AF65-F5344CB8AC3E}">
        <p14:creationId xmlns:p14="http://schemas.microsoft.com/office/powerpoint/2010/main" val="65684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pPr algn="ctr"/>
            <a:r>
              <a:rPr lang="en-US" dirty="0" smtClean="0">
                <a:solidFill>
                  <a:srgbClr val="FFC000"/>
                </a:solidFill>
              </a:rPr>
              <a:t>Effective Way to Get Off Triangle: .</a:t>
            </a:r>
            <a:br>
              <a:rPr lang="en-US" dirty="0" smtClean="0">
                <a:solidFill>
                  <a:srgbClr val="FFC000"/>
                </a:solidFill>
              </a:rPr>
            </a:br>
            <a:r>
              <a:rPr lang="en-US" dirty="0" smtClean="0">
                <a:solidFill>
                  <a:srgbClr val="FFC000"/>
                </a:solidFill>
              </a:rPr>
              <a:t>Personal Steps</a:t>
            </a:r>
            <a:endParaRPr lang="en-US" dirty="0">
              <a:solidFill>
                <a:srgbClr val="FFC000"/>
              </a:solidFill>
            </a:endParaRPr>
          </a:p>
        </p:txBody>
      </p:sp>
      <p:sp>
        <p:nvSpPr>
          <p:cNvPr id="3" name="Content Placeholder 2"/>
          <p:cNvSpPr>
            <a:spLocks noGrp="1"/>
          </p:cNvSpPr>
          <p:nvPr>
            <p:ph idx="1"/>
          </p:nvPr>
        </p:nvSpPr>
        <p:spPr>
          <a:xfrm>
            <a:off x="304800" y="1600200"/>
            <a:ext cx="8610600" cy="4525963"/>
          </a:xfrm>
        </p:spPr>
        <p:txBody>
          <a:bodyPr>
            <a:normAutofit fontScale="92500" lnSpcReduction="20000"/>
          </a:bodyPr>
          <a:lstStyle/>
          <a:p>
            <a:endParaRPr lang="en-US" dirty="0" smtClean="0"/>
          </a:p>
          <a:p>
            <a:r>
              <a:rPr lang="en-US" sz="3900" dirty="0"/>
              <a:t>Prayer</a:t>
            </a:r>
          </a:p>
          <a:p>
            <a:pPr marL="0" indent="0">
              <a:buNone/>
            </a:pPr>
            <a:endParaRPr lang="en-US" sz="3900" dirty="0" smtClean="0"/>
          </a:p>
          <a:p>
            <a:endParaRPr lang="en-US" sz="3900" dirty="0"/>
          </a:p>
          <a:p>
            <a:r>
              <a:rPr lang="en-US" sz="3900" dirty="0"/>
              <a:t>Personal Assessment and Honesty</a:t>
            </a:r>
          </a:p>
          <a:p>
            <a:endParaRPr lang="en-US" sz="3900" dirty="0" smtClean="0"/>
          </a:p>
          <a:p>
            <a:endParaRPr lang="en-US" sz="3900" dirty="0"/>
          </a:p>
          <a:p>
            <a:r>
              <a:rPr lang="en-US" sz="3900" dirty="0" smtClean="0"/>
              <a:t>Learn to Respond rather than React</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972700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smtClean="0">
                <a:solidFill>
                  <a:srgbClr val="FFC000"/>
                </a:solidFill>
              </a:rPr>
              <a:t>Escape from the Triangle</a:t>
            </a:r>
            <a:endParaRPr lang="en-US" sz="4800" dirty="0">
              <a:solidFill>
                <a:srgbClr val="FFC000"/>
              </a:solidFill>
            </a:endParaRPr>
          </a:p>
        </p:txBody>
      </p:sp>
      <p:sp>
        <p:nvSpPr>
          <p:cNvPr id="3" name="Content Placeholder 2"/>
          <p:cNvSpPr>
            <a:spLocks noGrp="1"/>
          </p:cNvSpPr>
          <p:nvPr>
            <p:ph idx="1"/>
          </p:nvPr>
        </p:nvSpPr>
        <p:spPr>
          <a:solidFill>
            <a:schemeClr val="accent1">
              <a:lumMod val="60000"/>
              <a:lumOff val="40000"/>
            </a:schemeClr>
          </a:solidFill>
        </p:spPr>
        <p:txBody>
          <a:bodyPr>
            <a:noAutofit/>
          </a:bodyPr>
          <a:lstStyle/>
          <a:p>
            <a:pPr marL="0" indent="0">
              <a:buNone/>
            </a:pPr>
            <a:r>
              <a:rPr lang="en-US" sz="3600" dirty="0" smtClean="0"/>
              <a:t>  Persecutor                      Rescuer</a:t>
            </a:r>
          </a:p>
          <a:p>
            <a:endParaRPr lang="en-US" sz="3600" dirty="0"/>
          </a:p>
          <a:p>
            <a:r>
              <a:rPr lang="en-US" sz="3600" dirty="0" smtClean="0"/>
              <a:t>                        </a:t>
            </a:r>
            <a:r>
              <a:rPr lang="en-US" sz="4400" dirty="0" smtClean="0">
                <a:solidFill>
                  <a:srgbClr val="FF0000"/>
                </a:solidFill>
              </a:rPr>
              <a:t> X </a:t>
            </a:r>
          </a:p>
          <a:p>
            <a:pPr marL="0" indent="0">
              <a:buNone/>
            </a:pPr>
            <a:endParaRPr lang="en-US" sz="3600" dirty="0" smtClean="0"/>
          </a:p>
          <a:p>
            <a:pPr marL="0" indent="0">
              <a:buNone/>
            </a:pPr>
            <a:r>
              <a:rPr lang="en-US" sz="3600" dirty="0" smtClean="0"/>
              <a:t>                                       </a:t>
            </a:r>
            <a:r>
              <a:rPr lang="en-US" sz="3600" dirty="0" smtClean="0">
                <a:solidFill>
                  <a:srgbClr val="FFC000"/>
                </a:solidFill>
              </a:rPr>
              <a:t>Self-Care</a:t>
            </a:r>
          </a:p>
          <a:p>
            <a:pPr marL="0" indent="0">
              <a:buNone/>
            </a:pPr>
            <a:r>
              <a:rPr lang="en-US" sz="3600" dirty="0" smtClean="0"/>
              <a:t>                       Victim</a:t>
            </a:r>
            <a:endParaRPr lang="en-US" sz="3600" dirty="0"/>
          </a:p>
        </p:txBody>
      </p:sp>
      <p:cxnSp>
        <p:nvCxnSpPr>
          <p:cNvPr id="5" name="Straight Arrow Connector 4"/>
          <p:cNvCxnSpPr/>
          <p:nvPr/>
        </p:nvCxnSpPr>
        <p:spPr>
          <a:xfrm flipH="1" flipV="1">
            <a:off x="2819400" y="2590800"/>
            <a:ext cx="12192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048000" y="2438400"/>
            <a:ext cx="1143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05200" y="2438400"/>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505200" y="2244436"/>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029200" y="2819400"/>
            <a:ext cx="9144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181600" y="2971800"/>
            <a:ext cx="9906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ight Arrow 3"/>
          <p:cNvSpPr/>
          <p:nvPr/>
        </p:nvSpPr>
        <p:spPr>
          <a:xfrm rot="1436783">
            <a:off x="5181600" y="3124200"/>
            <a:ext cx="129540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76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The “Backward Learning Process”</a:t>
            </a:r>
            <a:endParaRPr lang="en-US" dirty="0">
              <a:solidFill>
                <a:srgbClr val="FFC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sz="2800" dirty="0" smtClean="0"/>
              <a:t>   1.  Recognize that this has happened to me</a:t>
            </a:r>
          </a:p>
          <a:p>
            <a:pPr marL="0" indent="0">
              <a:buNone/>
            </a:pPr>
            <a:r>
              <a:rPr lang="en-US" sz="2800" dirty="0"/>
              <a:t> </a:t>
            </a:r>
            <a:r>
              <a:rPr lang="en-US" sz="2800" dirty="0" smtClean="0"/>
              <a:t>       in the past.</a:t>
            </a:r>
          </a:p>
          <a:p>
            <a:pPr marL="0" indent="0">
              <a:buNone/>
            </a:pPr>
            <a:r>
              <a:rPr lang="en-US" sz="2800" dirty="0" smtClean="0"/>
              <a:t>   2.  Recognize that this has happened to me</a:t>
            </a:r>
          </a:p>
          <a:p>
            <a:pPr marL="0" indent="0">
              <a:buNone/>
            </a:pPr>
            <a:r>
              <a:rPr lang="en-US" sz="2800" dirty="0"/>
              <a:t> </a:t>
            </a:r>
            <a:r>
              <a:rPr lang="en-US" sz="2800" dirty="0" smtClean="0"/>
              <a:t>       recently.</a:t>
            </a:r>
          </a:p>
          <a:p>
            <a:pPr marL="0" indent="0">
              <a:buNone/>
            </a:pPr>
            <a:r>
              <a:rPr lang="en-US" sz="2800" dirty="0"/>
              <a:t> </a:t>
            </a:r>
            <a:r>
              <a:rPr lang="en-US" sz="2800" dirty="0" smtClean="0"/>
              <a:t>  3.  Recognize when this is happening</a:t>
            </a:r>
          </a:p>
          <a:p>
            <a:pPr marL="0" indent="0">
              <a:buNone/>
            </a:pPr>
            <a:r>
              <a:rPr lang="en-US" sz="2800" dirty="0"/>
              <a:t> </a:t>
            </a:r>
            <a:r>
              <a:rPr lang="en-US" sz="2800" dirty="0" smtClean="0"/>
              <a:t>        in the present!</a:t>
            </a:r>
          </a:p>
          <a:p>
            <a:pPr marL="0" indent="0">
              <a:buNone/>
            </a:pPr>
            <a:r>
              <a:rPr lang="en-US" sz="2800" dirty="0"/>
              <a:t> </a:t>
            </a:r>
            <a:r>
              <a:rPr lang="en-US" sz="2800" dirty="0" smtClean="0"/>
              <a:t>   4.  Recognize when this is ABOUT to happen.</a:t>
            </a:r>
          </a:p>
          <a:p>
            <a:pPr marL="0" indent="0">
              <a:buNone/>
            </a:pPr>
            <a:r>
              <a:rPr lang="en-US" sz="2800" dirty="0"/>
              <a:t> </a:t>
            </a:r>
            <a:r>
              <a:rPr lang="en-US" sz="2800" dirty="0" smtClean="0"/>
              <a:t>  </a:t>
            </a:r>
          </a:p>
          <a:p>
            <a:pPr marL="0" indent="0">
              <a:buNone/>
            </a:pPr>
            <a:endParaRPr lang="en-US" sz="2800" dirty="0" smtClean="0"/>
          </a:p>
          <a:p>
            <a:pPr marL="0" indent="0">
              <a:buNone/>
            </a:pPr>
            <a:r>
              <a:rPr lang="en-US" sz="2800" dirty="0" smtClean="0"/>
              <a:t>    </a:t>
            </a:r>
            <a:endParaRPr lang="en-US" sz="2800" dirty="0"/>
          </a:p>
          <a:p>
            <a:pPr marL="0" indent="0">
              <a:buNone/>
            </a:pPr>
            <a:endParaRPr lang="en-US" sz="2800" dirty="0"/>
          </a:p>
        </p:txBody>
      </p:sp>
    </p:spTree>
    <p:extLst>
      <p:ext uri="{BB962C8B-B14F-4D97-AF65-F5344CB8AC3E}">
        <p14:creationId xmlns:p14="http://schemas.microsoft.com/office/powerpoint/2010/main" val="39427071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Autofit/>
          </a:bodyPr>
          <a:lstStyle/>
          <a:p>
            <a:pPr algn="ctr"/>
            <a:r>
              <a:rPr lang="en-US" sz="2400" dirty="0" smtClean="0">
                <a:solidFill>
                  <a:schemeClr val="accent6">
                    <a:lumMod val="60000"/>
                    <a:lumOff val="40000"/>
                  </a:schemeClr>
                </a:solidFill>
              </a:rPr>
              <a:t>What kind of Counsel do you receive and give?</a:t>
            </a:r>
            <a:endParaRPr lang="en-US" sz="2400" dirty="0">
              <a:solidFill>
                <a:schemeClr val="accent6">
                  <a:lumMod val="60000"/>
                  <a:lumOff val="40000"/>
                </a:schemeClr>
              </a:solidFill>
            </a:endParaRPr>
          </a:p>
        </p:txBody>
      </p:sp>
      <p:sp>
        <p:nvSpPr>
          <p:cNvPr id="4" name="Title 3"/>
          <p:cNvSpPr>
            <a:spLocks noGrp="1"/>
          </p:cNvSpPr>
          <p:nvPr>
            <p:ph type="title"/>
          </p:nvPr>
        </p:nvSpPr>
        <p:spPr>
          <a:xfrm>
            <a:off x="304800" y="4463568"/>
            <a:ext cx="8686800" cy="1143000"/>
          </a:xfrm>
        </p:spPr>
        <p:txBody>
          <a:bodyPr>
            <a:normAutofit/>
          </a:bodyPr>
          <a:lstStyle/>
          <a:p>
            <a:r>
              <a:rPr lang="en-US" dirty="0" smtClean="0">
                <a:solidFill>
                  <a:srgbClr val="FFC000"/>
                </a:solidFill>
              </a:rPr>
              <a:t>Trees fed by Living Water Bring Life!</a:t>
            </a:r>
            <a:endParaRPr lang="en-US" dirty="0">
              <a:solidFill>
                <a:srgbClr val="FFC000"/>
              </a:solidFill>
            </a:endParaRPr>
          </a:p>
        </p:txBody>
      </p:sp>
      <p:pic>
        <p:nvPicPr>
          <p:cNvPr id="2051" name="Picture 3" descr="C:\Users\owner\AppData\Local\Microsoft\Windows\Temporary Internet Files\Content.IE5\HSFT64NK\MC90008966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781" y="788637"/>
            <a:ext cx="1556852" cy="18783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owner\AppData\Local\Microsoft\Windows\Temporary Internet Files\Content.IE5\PD4E6AW1\MC9004359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895600"/>
            <a:ext cx="1576067" cy="169910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owner\AppData\Local\Microsoft\Windows\Temporary Internet Files\Content.IE5\HSFT64NK\MC90002340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692" y="1360792"/>
            <a:ext cx="3093660" cy="340198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owner\AppData\Local\Microsoft\Windows\Temporary Internet Files\Content.IE5\JL080PXZ\MC90029860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8232" y="990599"/>
            <a:ext cx="2007267" cy="3806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owner\AppData\Local\Microsoft\Windows\Temporary Internet Files\Content.IE5\PD4E6AW1\MC900292348[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788637"/>
            <a:ext cx="1536989" cy="114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545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Wise and Firm?</a:t>
            </a:r>
            <a:endParaRPr lang="en-US" dirty="0"/>
          </a:p>
        </p:txBody>
      </p:sp>
      <p:sp>
        <p:nvSpPr>
          <p:cNvPr id="7" name="Text Placeholder 6"/>
          <p:cNvSpPr>
            <a:spLocks noGrp="1"/>
          </p:cNvSpPr>
          <p:nvPr>
            <p:ph type="body" sz="quarter" idx="3"/>
          </p:nvPr>
        </p:nvSpPr>
        <p:spPr/>
        <p:txBody>
          <a:bodyPr/>
          <a:lstStyle/>
          <a:p>
            <a:r>
              <a:rPr lang="en-US" dirty="0" smtClean="0"/>
              <a:t>Crooked and Barren?</a:t>
            </a:r>
            <a:endParaRPr lang="en-US" dirty="0"/>
          </a:p>
        </p:txBody>
      </p:sp>
      <p:pic>
        <p:nvPicPr>
          <p:cNvPr id="9218" name="Picture 2" descr="C:\Users\owner\AppData\Local\Microsoft\Windows\Temporary Internet Files\Content.IE5\INABDX0C\MP900145290[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97718" y="2556865"/>
            <a:ext cx="2283682" cy="342245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owner\AppData\Local\Microsoft\Windows\Temporary Internet Files\Content.IE5\9TZ5VKLQ\MC900036434[1].wmf"/>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667000"/>
            <a:ext cx="2362200" cy="32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144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C000"/>
                </a:solidFill>
              </a:rPr>
              <a:t>Be Aware of Fear and Sabotage Issues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Drama Triangle behaviors have been defined as</a:t>
            </a:r>
          </a:p>
          <a:p>
            <a:pPr marL="0" indent="0">
              <a:buNone/>
            </a:pPr>
            <a:r>
              <a:rPr lang="en-US" dirty="0"/>
              <a:t> </a:t>
            </a:r>
            <a:r>
              <a:rPr lang="en-US" dirty="0" smtClean="0"/>
              <a:t>  “love” and caring relationships.</a:t>
            </a:r>
          </a:p>
          <a:p>
            <a:endParaRPr lang="en-US" dirty="0" smtClean="0"/>
          </a:p>
          <a:p>
            <a:r>
              <a:rPr lang="en-US" dirty="0" smtClean="0"/>
              <a:t>Stepping out of them leaves the other person “adrift” and uncertain.</a:t>
            </a:r>
          </a:p>
          <a:p>
            <a:endParaRPr lang="en-US" dirty="0" smtClean="0"/>
          </a:p>
          <a:p>
            <a:r>
              <a:rPr lang="en-US" dirty="0" smtClean="0"/>
              <a:t>Often try VERY hard to pull you back into it; not because they are “bad” but because they think it is what constitutes relationship!</a:t>
            </a:r>
            <a:endParaRPr lang="en-US" dirty="0"/>
          </a:p>
        </p:txBody>
      </p:sp>
    </p:spTree>
    <p:extLst>
      <p:ext uri="{BB962C8B-B14F-4D97-AF65-F5344CB8AC3E}">
        <p14:creationId xmlns:p14="http://schemas.microsoft.com/office/powerpoint/2010/main" val="8276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2057400"/>
            <a:ext cx="2377440" cy="2670048"/>
          </a:xfrm>
        </p:spPr>
        <p:txBody>
          <a:bodyPr>
            <a:normAutofit/>
          </a:bodyPr>
          <a:lstStyle/>
          <a:p>
            <a:pPr algn="ctr"/>
            <a:r>
              <a:rPr lang="en-US" sz="3200" dirty="0" smtClean="0"/>
              <a:t>Trees planted by living water bring Life!</a:t>
            </a:r>
            <a:endParaRPr lang="en-US" sz="3200" dirty="0"/>
          </a:p>
        </p:txBody>
      </p:sp>
      <p:sp>
        <p:nvSpPr>
          <p:cNvPr id="9" name="Text Placeholder 8"/>
          <p:cNvSpPr>
            <a:spLocks noGrp="1"/>
          </p:cNvSpPr>
          <p:nvPr>
            <p:ph type="body" sz="half" idx="2"/>
          </p:nvPr>
        </p:nvSpPr>
        <p:spPr/>
        <p:txBody>
          <a:bodyPr/>
          <a:lstStyle/>
          <a:p>
            <a:r>
              <a:rPr lang="en-US" dirty="0" smtClean="0"/>
              <a:t>..</a:t>
            </a:r>
            <a:endParaRPr lang="en-US" dirty="0"/>
          </a:p>
        </p:txBody>
      </p:sp>
      <p:pic>
        <p:nvPicPr>
          <p:cNvPr id="10245" name="Picture 5" descr="C:\Users\owner\AppData\Local\Microsoft\Windows\Temporary Internet Files\Content.IE5\QVAFS6ZJ\MP900402703[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457200"/>
            <a:ext cx="4002689" cy="26674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1072" y="3276600"/>
            <a:ext cx="5721927"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t>"</a:t>
            </a:r>
            <a:r>
              <a:rPr lang="en-US" sz="2000" b="1" i="1" dirty="0" smtClean="0">
                <a:solidFill>
                  <a:schemeClr val="accent6">
                    <a:lumMod val="60000"/>
                    <a:lumOff val="40000"/>
                  </a:schemeClr>
                </a:solidFill>
              </a:rPr>
              <a:t>For he will be like a tree planted by the water, That extends its roots by a stream And will not fear when the heat comes; But its leaves will be green, And it will not be anxious in a year of drought Nor cease to yield fruit.</a:t>
            </a:r>
          </a:p>
          <a:p>
            <a:pPr algn="ctr"/>
            <a:r>
              <a:rPr lang="en-US" sz="1600" dirty="0" smtClean="0"/>
              <a:t>Jeremiah  17:8   NASB</a:t>
            </a:r>
            <a:endParaRPr lang="en-US" sz="1600" dirty="0"/>
          </a:p>
        </p:txBody>
      </p:sp>
    </p:spTree>
    <p:extLst>
      <p:ext uri="{BB962C8B-B14F-4D97-AF65-F5344CB8AC3E}">
        <p14:creationId xmlns:p14="http://schemas.microsoft.com/office/powerpoint/2010/main" val="34730486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normAutofit fontScale="90000"/>
          </a:bodyPr>
          <a:lstStyle/>
          <a:p>
            <a:pPr algn="ctr"/>
            <a:r>
              <a:rPr lang="en-US" dirty="0" smtClean="0">
                <a:solidFill>
                  <a:srgbClr val="FFC000"/>
                </a:solidFill>
              </a:rPr>
              <a:t>With grateful thanks to my teachers:</a:t>
            </a:r>
            <a:endParaRPr lang="en-US" dirty="0">
              <a:solidFill>
                <a:srgbClr val="FFC000"/>
              </a:solidFill>
            </a:endParaRPr>
          </a:p>
        </p:txBody>
      </p:sp>
      <p:sp>
        <p:nvSpPr>
          <p:cNvPr id="6" name="Content Placeholder 5"/>
          <p:cNvSpPr>
            <a:spLocks noGrp="1"/>
          </p:cNvSpPr>
          <p:nvPr>
            <p:ph idx="1"/>
          </p:nvPr>
        </p:nvSpPr>
        <p:spPr>
          <a:xfrm>
            <a:off x="457200" y="1524000"/>
            <a:ext cx="8229600" cy="4953000"/>
          </a:xfrm>
        </p:spPr>
        <p:txBody>
          <a:bodyPr>
            <a:normAutofit fontScale="92500" lnSpcReduction="10000"/>
          </a:bodyPr>
          <a:lstStyle/>
          <a:p>
            <a:r>
              <a:rPr lang="en-US" dirty="0" smtClean="0">
                <a:solidFill>
                  <a:schemeClr val="accent6">
                    <a:lumMod val="60000"/>
                    <a:lumOff val="40000"/>
                  </a:schemeClr>
                </a:solidFill>
              </a:rPr>
              <a:t>E. James Wilder, PhD; </a:t>
            </a:r>
            <a:r>
              <a:rPr lang="en-US" i="1" dirty="0" smtClean="0">
                <a:solidFill>
                  <a:schemeClr val="accent6">
                    <a:lumMod val="60000"/>
                    <a:lumOff val="40000"/>
                  </a:schemeClr>
                </a:solidFill>
              </a:rPr>
              <a:t>The Life Model</a:t>
            </a:r>
          </a:p>
          <a:p>
            <a:pPr marL="0" indent="0">
              <a:buNone/>
            </a:pPr>
            <a:r>
              <a:rPr lang="en-US" dirty="0" smtClean="0">
                <a:solidFill>
                  <a:schemeClr val="accent6">
                    <a:lumMod val="60000"/>
                    <a:lumOff val="40000"/>
                  </a:schemeClr>
                </a:solidFill>
              </a:rPr>
              <a:t>   Shepherd’s House, Pasadena CA</a:t>
            </a:r>
          </a:p>
          <a:p>
            <a:pPr marL="0" indent="0">
              <a:buNone/>
            </a:pPr>
            <a:endParaRPr lang="en-US" dirty="0">
              <a:solidFill>
                <a:schemeClr val="accent6">
                  <a:lumMod val="60000"/>
                  <a:lumOff val="40000"/>
                </a:schemeClr>
              </a:solidFill>
            </a:endParaRPr>
          </a:p>
          <a:p>
            <a:r>
              <a:rPr lang="en-US" dirty="0" smtClean="0">
                <a:solidFill>
                  <a:schemeClr val="accent6">
                    <a:lumMod val="60000"/>
                    <a:lumOff val="40000"/>
                  </a:schemeClr>
                </a:solidFill>
              </a:rPr>
              <a:t>Dr. Stephan Karpman; </a:t>
            </a:r>
            <a:r>
              <a:rPr lang="en-US" i="1" dirty="0" smtClean="0">
                <a:solidFill>
                  <a:schemeClr val="accent6">
                    <a:lumMod val="60000"/>
                    <a:lumOff val="40000"/>
                  </a:schemeClr>
                </a:solidFill>
              </a:rPr>
              <a:t>The Drama Triangle</a:t>
            </a:r>
          </a:p>
          <a:p>
            <a:endParaRPr lang="en-US" dirty="0">
              <a:solidFill>
                <a:schemeClr val="accent6">
                  <a:lumMod val="60000"/>
                  <a:lumOff val="40000"/>
                </a:schemeClr>
              </a:solidFill>
            </a:endParaRPr>
          </a:p>
          <a:p>
            <a:r>
              <a:rPr lang="en-US" dirty="0" smtClean="0">
                <a:solidFill>
                  <a:schemeClr val="accent6">
                    <a:lumMod val="60000"/>
                    <a:lumOff val="40000"/>
                  </a:schemeClr>
                </a:solidFill>
              </a:rPr>
              <a:t>Dr. Hollisa Alewine;</a:t>
            </a:r>
            <a:r>
              <a:rPr lang="en-US" i="1" dirty="0" smtClean="0">
                <a:solidFill>
                  <a:schemeClr val="accent6">
                    <a:lumMod val="60000"/>
                    <a:lumOff val="40000"/>
                  </a:schemeClr>
                </a:solidFill>
              </a:rPr>
              <a:t>The Creation Gospel &amp; The Seven Abominations,</a:t>
            </a:r>
            <a:r>
              <a:rPr lang="en-US" dirty="0" smtClean="0">
                <a:solidFill>
                  <a:schemeClr val="accent6">
                    <a:lumMod val="60000"/>
                    <a:lumOff val="40000"/>
                  </a:schemeClr>
                </a:solidFill>
              </a:rPr>
              <a:t> London, KY</a:t>
            </a:r>
          </a:p>
          <a:p>
            <a:endParaRPr lang="en-US" dirty="0">
              <a:solidFill>
                <a:schemeClr val="accent6">
                  <a:lumMod val="60000"/>
                  <a:lumOff val="40000"/>
                </a:schemeClr>
              </a:solidFill>
            </a:endParaRPr>
          </a:p>
          <a:p>
            <a:r>
              <a:rPr lang="en-US" dirty="0" smtClean="0">
                <a:solidFill>
                  <a:schemeClr val="accent6">
                    <a:lumMod val="60000"/>
                    <a:lumOff val="40000"/>
                  </a:schemeClr>
                </a:solidFill>
              </a:rPr>
              <a:t>Set Apart Ministries Community; De Pere, Wisconsin </a:t>
            </a:r>
          </a:p>
          <a:p>
            <a:pPr marL="0" indent="0">
              <a:buNone/>
            </a:pPr>
            <a:r>
              <a:rPr lang="en-US" dirty="0">
                <a:solidFill>
                  <a:schemeClr val="accent6">
                    <a:lumMod val="60000"/>
                    <a:lumOff val="40000"/>
                  </a:schemeClr>
                </a:solidFill>
              </a:rPr>
              <a:t> </a:t>
            </a:r>
            <a:r>
              <a:rPr lang="en-US" dirty="0" smtClean="0">
                <a:solidFill>
                  <a:schemeClr val="accent6">
                    <a:lumMod val="60000"/>
                    <a:lumOff val="40000"/>
                  </a:schemeClr>
                </a:solidFill>
              </a:rPr>
              <a:t>       who encourage and challenge me in every way.</a:t>
            </a:r>
          </a:p>
          <a:p>
            <a:pPr marL="0" indent="0">
              <a:buNone/>
            </a:pPr>
            <a:endParaRPr lang="en-US" sz="900" dirty="0">
              <a:solidFill>
                <a:schemeClr val="accent6">
                  <a:lumMod val="60000"/>
                  <a:lumOff val="40000"/>
                </a:schemeClr>
              </a:solidFill>
            </a:endParaRPr>
          </a:p>
          <a:p>
            <a:pPr marL="0" indent="0" algn="ctr">
              <a:buNone/>
            </a:pPr>
            <a:r>
              <a:rPr lang="en-US" b="1" i="1" dirty="0" smtClean="0">
                <a:solidFill>
                  <a:srgbClr val="FFC000"/>
                </a:solidFill>
              </a:rPr>
              <a:t>  </a:t>
            </a:r>
            <a:r>
              <a:rPr lang="en-US" sz="3000" b="1" i="1" dirty="0" smtClean="0">
                <a:solidFill>
                  <a:srgbClr val="FFC000"/>
                </a:solidFill>
              </a:rPr>
              <a:t>All Praise to the ever living God, Who Gives me Songs and Counsel in the night!</a:t>
            </a:r>
            <a:endParaRPr lang="en-US" sz="3000" b="1" i="1" dirty="0">
              <a:solidFill>
                <a:srgbClr val="FFC000"/>
              </a:solidFill>
            </a:endParaRPr>
          </a:p>
        </p:txBody>
      </p:sp>
    </p:spTree>
    <p:extLst>
      <p:ext uri="{BB962C8B-B14F-4D97-AF65-F5344CB8AC3E}">
        <p14:creationId xmlns:p14="http://schemas.microsoft.com/office/powerpoint/2010/main" val="3901522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endParaRPr lang="en-US" dirty="0" smtClean="0"/>
          </a:p>
          <a:p>
            <a:r>
              <a:rPr lang="en-US" sz="3600" dirty="0" smtClean="0"/>
              <a:t>1) Spiritual Picture</a:t>
            </a:r>
          </a:p>
          <a:p>
            <a:endParaRPr lang="en-US" sz="3600" dirty="0" smtClean="0"/>
          </a:p>
          <a:p>
            <a:r>
              <a:rPr lang="en-US" sz="3600" dirty="0" smtClean="0"/>
              <a:t>2) Maturity Development Picture</a:t>
            </a:r>
          </a:p>
          <a:p>
            <a:endParaRPr lang="en-US" sz="3600" dirty="0" smtClean="0"/>
          </a:p>
          <a:p>
            <a:r>
              <a:rPr lang="en-US" sz="3600" dirty="0" smtClean="0"/>
              <a:t>3) Common Relationship Dysfunction Picture</a:t>
            </a:r>
            <a:endParaRPr lang="en-US" sz="3600" dirty="0"/>
          </a:p>
        </p:txBody>
      </p:sp>
      <p:sp>
        <p:nvSpPr>
          <p:cNvPr id="4" name="Title 3"/>
          <p:cNvSpPr>
            <a:spLocks noGrp="1"/>
          </p:cNvSpPr>
          <p:nvPr>
            <p:ph type="title"/>
          </p:nvPr>
        </p:nvSpPr>
        <p:spPr>
          <a:xfrm>
            <a:off x="152400" y="1901952"/>
            <a:ext cx="2377440" cy="993648"/>
          </a:xfrm>
        </p:spPr>
        <p:txBody>
          <a:bodyPr>
            <a:normAutofit/>
          </a:bodyPr>
          <a:lstStyle/>
          <a:p>
            <a:pPr algn="ctr"/>
            <a:r>
              <a:rPr lang="en-US" sz="2800" dirty="0" smtClean="0"/>
              <a:t>Complexity!</a:t>
            </a:r>
            <a:endParaRPr lang="en-US" sz="2800" dirty="0"/>
          </a:p>
        </p:txBody>
      </p:sp>
      <p:sp>
        <p:nvSpPr>
          <p:cNvPr id="6" name="Text Placeholder 5"/>
          <p:cNvSpPr>
            <a:spLocks noGrp="1"/>
          </p:cNvSpPr>
          <p:nvPr>
            <p:ph type="body" sz="half" idx="2"/>
          </p:nvPr>
        </p:nvSpPr>
        <p:spPr>
          <a:xfrm>
            <a:off x="152400" y="3124200"/>
            <a:ext cx="2377440" cy="1520952"/>
          </a:xfrm>
        </p:spPr>
        <p:txBody>
          <a:bodyPr>
            <a:noAutofit/>
          </a:bodyPr>
          <a:lstStyle/>
          <a:p>
            <a:pPr algn="ctr"/>
            <a:r>
              <a:rPr lang="en-US" sz="2400" dirty="0" smtClean="0"/>
              <a:t>I am equipping today in three parts.</a:t>
            </a:r>
            <a:endParaRPr lang="en-US" sz="2400" dirty="0"/>
          </a:p>
        </p:txBody>
      </p:sp>
    </p:spTree>
    <p:extLst>
      <p:ext uri="{BB962C8B-B14F-4D97-AF65-F5344CB8AC3E}">
        <p14:creationId xmlns:p14="http://schemas.microsoft.com/office/powerpoint/2010/main" val="202200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i="1" dirty="0" smtClean="0">
                <a:solidFill>
                  <a:srgbClr val="FFC000"/>
                </a:solidFill>
              </a:rPr>
              <a:t>Thank you!</a:t>
            </a:r>
            <a:endParaRPr lang="en-US" i="1" dirty="0">
              <a:solidFill>
                <a:srgbClr val="FFC000"/>
              </a:solidFill>
            </a:endParaRPr>
          </a:p>
        </p:txBody>
      </p:sp>
      <p:sp>
        <p:nvSpPr>
          <p:cNvPr id="6" name="Content Placeholder 5"/>
          <p:cNvSpPr>
            <a:spLocks noGrp="1"/>
          </p:cNvSpPr>
          <p:nvPr>
            <p:ph idx="1"/>
          </p:nvPr>
        </p:nvSpPr>
        <p:spPr/>
        <p:txBody>
          <a:bodyPr>
            <a:normAutofit fontScale="85000" lnSpcReduction="20000"/>
          </a:bodyPr>
          <a:lstStyle/>
          <a:p>
            <a:pPr marL="0" indent="0">
              <a:buNone/>
            </a:pPr>
            <a:r>
              <a:rPr lang="en-US" dirty="0" smtClean="0"/>
              <a:t>For more information please contact me at:</a:t>
            </a:r>
          </a:p>
          <a:p>
            <a:endParaRPr lang="en-US" dirty="0"/>
          </a:p>
          <a:p>
            <a:pPr marL="0" indent="0">
              <a:buNone/>
            </a:pPr>
            <a:r>
              <a:rPr lang="en-US" dirty="0" smtClean="0"/>
              <a:t>Barbara L. Klika, MSW, Personal Life Coach</a:t>
            </a:r>
          </a:p>
          <a:p>
            <a:pPr marL="0" indent="0">
              <a:buNone/>
            </a:pPr>
            <a:r>
              <a:rPr lang="en-US" sz="1800" i="1" dirty="0" smtClean="0"/>
              <a:t>Undershepherd                                                       Personal Life Coach</a:t>
            </a:r>
          </a:p>
          <a:p>
            <a:pPr marL="0" indent="0">
              <a:buNone/>
            </a:pPr>
            <a:r>
              <a:rPr lang="en-US" sz="1800" i="1" dirty="0" smtClean="0"/>
              <a:t>Set Apart Ministries, Inc.                                        Still Waters, Inc. of Green Bay</a:t>
            </a:r>
          </a:p>
          <a:p>
            <a:pPr marL="0" indent="0">
              <a:buNone/>
            </a:pPr>
            <a:r>
              <a:rPr lang="en-US" sz="1800" i="1" dirty="0" smtClean="0"/>
              <a:t>P. O. Box 5584                                                       P. O. Box 5734</a:t>
            </a:r>
          </a:p>
          <a:p>
            <a:pPr marL="0" indent="0">
              <a:buNone/>
            </a:pPr>
            <a:r>
              <a:rPr lang="en-US" sz="1800" i="1" dirty="0" smtClean="0"/>
              <a:t>De Pere, WI  54115                                                De Pere, WI 54115</a:t>
            </a:r>
          </a:p>
          <a:p>
            <a:endParaRPr lang="en-US" sz="1800" i="1" dirty="0"/>
          </a:p>
          <a:p>
            <a:pPr marL="0" indent="0" algn="ctr">
              <a:buNone/>
            </a:pPr>
            <a:r>
              <a:rPr lang="en-US" sz="3500" b="1" dirty="0" smtClean="0">
                <a:solidFill>
                  <a:srgbClr val="FFC000"/>
                </a:solidFill>
                <a:hlinkClick r:id="rId5"/>
              </a:rPr>
              <a:t>www.christian-transitions.com</a:t>
            </a:r>
            <a:r>
              <a:rPr lang="en-US" sz="3500" b="1" dirty="0" smtClean="0">
                <a:solidFill>
                  <a:srgbClr val="FFC000"/>
                </a:solidFill>
              </a:rPr>
              <a:t> </a:t>
            </a:r>
          </a:p>
          <a:p>
            <a:pPr marL="0" indent="0" algn="ctr">
              <a:buNone/>
            </a:pPr>
            <a:r>
              <a:rPr lang="en-US" sz="3500" b="1" dirty="0" smtClean="0">
                <a:solidFill>
                  <a:srgbClr val="FFC000"/>
                </a:solidFill>
                <a:hlinkClick r:id="rId6"/>
              </a:rPr>
              <a:t>www.set-apart-ministries.org</a:t>
            </a:r>
            <a:r>
              <a:rPr lang="en-US" sz="3500" b="1" dirty="0" smtClean="0">
                <a:solidFill>
                  <a:srgbClr val="FFC000"/>
                </a:solidFill>
              </a:rPr>
              <a:t> </a:t>
            </a:r>
          </a:p>
          <a:p>
            <a:endParaRPr lang="en-US" dirty="0">
              <a:solidFill>
                <a:srgbClr val="FFC000"/>
              </a:solidFill>
            </a:endParaRPr>
          </a:p>
          <a:p>
            <a:pPr marL="0" indent="0" algn="ctr">
              <a:buNone/>
            </a:pPr>
            <a:r>
              <a:rPr lang="en-US" sz="3600" dirty="0" smtClean="0">
                <a:solidFill>
                  <a:srgbClr val="FFC000"/>
                </a:solidFill>
                <a:hlinkClick r:id="rId7"/>
              </a:rPr>
              <a:t>info@set-apart-ministries.org</a:t>
            </a:r>
            <a:r>
              <a:rPr lang="en-US" sz="3600" dirty="0" smtClean="0">
                <a:solidFill>
                  <a:srgbClr val="FFC000"/>
                </a:solidFill>
              </a:rPr>
              <a:t> </a:t>
            </a:r>
          </a:p>
          <a:p>
            <a:pPr marL="0" indent="0" algn="ctr">
              <a:buNone/>
            </a:pPr>
            <a:r>
              <a:rPr lang="en-US" sz="3600" dirty="0" smtClean="0"/>
              <a:t>(920) 336-7005</a:t>
            </a:r>
            <a:endParaRPr lang="en-US" sz="3600" dirty="0"/>
          </a:p>
        </p:txBody>
      </p:sp>
      <p:pic>
        <p:nvPicPr>
          <p:cNvPr id="8" name="07 Blessed Assurance.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1400" y="5430982"/>
            <a:ext cx="609600" cy="609600"/>
          </a:xfrm>
          <a:prstGeom prst="rect">
            <a:avLst/>
          </a:prstGeom>
        </p:spPr>
      </p:pic>
    </p:spTree>
    <p:extLst>
      <p:ext uri="{BB962C8B-B14F-4D97-AF65-F5344CB8AC3E}">
        <p14:creationId xmlns:p14="http://schemas.microsoft.com/office/powerpoint/2010/main" val="3293564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0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648200"/>
            <a:ext cx="8305800" cy="1110768"/>
          </a:xfrm>
        </p:spPr>
        <p:txBody>
          <a:bodyPr>
            <a:noAutofit/>
          </a:bodyPr>
          <a:lstStyle/>
          <a:p>
            <a:pPr algn="ctr"/>
            <a:r>
              <a:rPr lang="en-US" sz="4000" dirty="0" smtClean="0">
                <a:solidFill>
                  <a:srgbClr val="FFC000"/>
                </a:solidFill>
              </a:rPr>
              <a:t>The Spiritual Picture </a:t>
            </a:r>
            <a:br>
              <a:rPr lang="en-US" sz="4000" dirty="0" smtClean="0">
                <a:solidFill>
                  <a:srgbClr val="FFC000"/>
                </a:solidFill>
              </a:rPr>
            </a:br>
            <a:r>
              <a:rPr lang="en-US" sz="4000" dirty="0" smtClean="0">
                <a:solidFill>
                  <a:srgbClr val="FFC000"/>
                </a:solidFill>
              </a:rPr>
              <a:t>of Messiah, Men &amp; Trees</a:t>
            </a:r>
            <a:endParaRPr lang="en-US" sz="4000" dirty="0">
              <a:solidFill>
                <a:srgbClr val="FFC000"/>
              </a:solidFill>
            </a:endParaRPr>
          </a:p>
        </p:txBody>
      </p:sp>
      <p:sp>
        <p:nvSpPr>
          <p:cNvPr id="7" name="Rectangle 6"/>
          <p:cNvSpPr/>
          <p:nvPr/>
        </p:nvSpPr>
        <p:spPr>
          <a:xfrm>
            <a:off x="3786774" y="1524000"/>
            <a:ext cx="1640194" cy="707886"/>
          </a:xfrm>
          <a:prstGeom prst="rect">
            <a:avLst/>
          </a:prstGeom>
        </p:spPr>
        <p:txBody>
          <a:bodyPr wrap="none">
            <a:spAutoFit/>
          </a:bodyPr>
          <a:lstStyle/>
          <a:p>
            <a:pPr algn="ctr"/>
            <a:r>
              <a:rPr lang="en-US" sz="4000" dirty="0">
                <a:solidFill>
                  <a:srgbClr val="FFC000"/>
                </a:solidFill>
              </a:rPr>
              <a:t>Part </a:t>
            </a:r>
            <a:r>
              <a:rPr lang="en-US" sz="4000" dirty="0" smtClean="0">
                <a:solidFill>
                  <a:srgbClr val="FFC000"/>
                </a:solidFill>
              </a:rPr>
              <a:t>1</a:t>
            </a:r>
            <a:endParaRPr lang="en-US" sz="4000" dirty="0">
              <a:solidFill>
                <a:srgbClr val="FFC000"/>
              </a:solidFill>
            </a:endParaRPr>
          </a:p>
        </p:txBody>
      </p:sp>
    </p:spTree>
    <p:extLst>
      <p:ext uri="{BB962C8B-B14F-4D97-AF65-F5344CB8AC3E}">
        <p14:creationId xmlns:p14="http://schemas.microsoft.com/office/powerpoint/2010/main" val="2933424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solidFill>
                  <a:srgbClr val="FFC000"/>
                </a:solidFill>
              </a:rPr>
              <a:t>Many References to men as “trees”</a:t>
            </a:r>
            <a:endParaRPr lang="en-US" dirty="0">
              <a:solidFill>
                <a:srgbClr val="FFC000"/>
              </a:solidFill>
            </a:endParaRPr>
          </a:p>
        </p:txBody>
      </p:sp>
      <p:sp>
        <p:nvSpPr>
          <p:cNvPr id="3" name="Content Placeholder 2"/>
          <p:cNvSpPr>
            <a:spLocks noGrp="1"/>
          </p:cNvSpPr>
          <p:nvPr>
            <p:ph idx="1"/>
          </p:nvPr>
        </p:nvSpPr>
        <p:spPr>
          <a:xfrm>
            <a:off x="152400" y="1371600"/>
            <a:ext cx="8686800" cy="4754563"/>
          </a:xfrm>
        </p:spPr>
        <p:txBody>
          <a:bodyPr>
            <a:normAutofit fontScale="92500" lnSpcReduction="20000"/>
          </a:bodyPr>
          <a:lstStyle/>
          <a:p>
            <a:pPr algn="ctr"/>
            <a:r>
              <a:rPr lang="en-US" i="1" dirty="0">
                <a:solidFill>
                  <a:schemeClr val="accent6">
                    <a:lumMod val="60000"/>
                    <a:lumOff val="40000"/>
                  </a:schemeClr>
                </a:solidFill>
              </a:rPr>
              <a:t>The righteous </a:t>
            </a:r>
            <a:r>
              <a:rPr lang="en-US" b="1" i="1" dirty="0">
                <a:solidFill>
                  <a:schemeClr val="accent6">
                    <a:lumMod val="60000"/>
                    <a:lumOff val="40000"/>
                  </a:schemeClr>
                </a:solidFill>
              </a:rPr>
              <a:t>man</a:t>
            </a:r>
            <a:r>
              <a:rPr lang="en-US" i="1" dirty="0">
                <a:solidFill>
                  <a:schemeClr val="accent6">
                    <a:lumMod val="60000"/>
                    <a:lumOff val="40000"/>
                  </a:schemeClr>
                </a:solidFill>
              </a:rPr>
              <a:t> will flourish like the palm </a:t>
            </a:r>
            <a:r>
              <a:rPr lang="en-US" b="1" i="1" dirty="0">
                <a:solidFill>
                  <a:schemeClr val="accent6">
                    <a:lumMod val="60000"/>
                    <a:lumOff val="40000"/>
                  </a:schemeClr>
                </a:solidFill>
              </a:rPr>
              <a:t>tree</a:t>
            </a:r>
            <a:r>
              <a:rPr lang="en-US" i="1" dirty="0" smtClean="0">
                <a:solidFill>
                  <a:schemeClr val="accent6">
                    <a:lumMod val="60000"/>
                    <a:lumOff val="40000"/>
                  </a:schemeClr>
                </a:solidFill>
              </a:rPr>
              <a:t>, </a:t>
            </a:r>
          </a:p>
          <a:p>
            <a:pPr marL="0" indent="0" algn="ctr">
              <a:buNone/>
            </a:pPr>
            <a:r>
              <a:rPr lang="en-US" i="1" dirty="0" smtClean="0">
                <a:solidFill>
                  <a:schemeClr val="accent6">
                    <a:lumMod val="60000"/>
                    <a:lumOff val="40000"/>
                  </a:schemeClr>
                </a:solidFill>
              </a:rPr>
              <a:t>He </a:t>
            </a:r>
            <a:r>
              <a:rPr lang="en-US" i="1" dirty="0">
                <a:solidFill>
                  <a:schemeClr val="accent6">
                    <a:lumMod val="60000"/>
                    <a:lumOff val="40000"/>
                  </a:schemeClr>
                </a:solidFill>
              </a:rPr>
              <a:t>will grow like a cedar in Lebanon.</a:t>
            </a:r>
            <a:r>
              <a:rPr lang="en-US" dirty="0"/>
              <a:t/>
            </a:r>
            <a:br>
              <a:rPr lang="en-US" dirty="0"/>
            </a:br>
            <a:r>
              <a:rPr lang="en-US" sz="1900" dirty="0" smtClean="0"/>
              <a:t>Psalm 92:12 NASB</a:t>
            </a:r>
          </a:p>
          <a:p>
            <a:pPr algn="ctr"/>
            <a:endParaRPr lang="en-US" sz="1900" dirty="0" smtClean="0"/>
          </a:p>
          <a:p>
            <a:pPr algn="ctr"/>
            <a:r>
              <a:rPr lang="en-US" i="1" dirty="0">
                <a:solidFill>
                  <a:schemeClr val="accent6">
                    <a:lumMod val="60000"/>
                    <a:lumOff val="40000"/>
                  </a:schemeClr>
                </a:solidFill>
              </a:rPr>
              <a:t>I have seen a wicked, violent </a:t>
            </a:r>
            <a:r>
              <a:rPr lang="en-US" b="1" i="1" dirty="0" smtClean="0">
                <a:solidFill>
                  <a:schemeClr val="accent6">
                    <a:lumMod val="60000"/>
                    <a:lumOff val="40000"/>
                  </a:schemeClr>
                </a:solidFill>
              </a:rPr>
              <a:t>man s</a:t>
            </a:r>
            <a:r>
              <a:rPr lang="en-US" i="1" dirty="0" smtClean="0">
                <a:solidFill>
                  <a:schemeClr val="accent6">
                    <a:lumMod val="60000"/>
                    <a:lumOff val="40000"/>
                  </a:schemeClr>
                </a:solidFill>
              </a:rPr>
              <a:t>preading </a:t>
            </a:r>
            <a:r>
              <a:rPr lang="en-US" i="1" dirty="0">
                <a:solidFill>
                  <a:schemeClr val="accent6">
                    <a:lumMod val="60000"/>
                    <a:lumOff val="40000"/>
                  </a:schemeClr>
                </a:solidFill>
              </a:rPr>
              <a:t>himself like a luxuriant </a:t>
            </a:r>
            <a:r>
              <a:rPr lang="en-US" b="1" i="1" dirty="0">
                <a:solidFill>
                  <a:schemeClr val="accent6">
                    <a:lumMod val="60000"/>
                    <a:lumOff val="40000"/>
                  </a:schemeClr>
                </a:solidFill>
              </a:rPr>
              <a:t>tree</a:t>
            </a:r>
            <a:r>
              <a:rPr lang="en-US" i="1" dirty="0">
                <a:solidFill>
                  <a:schemeClr val="accent6">
                    <a:lumMod val="60000"/>
                    <a:lumOff val="40000"/>
                  </a:schemeClr>
                </a:solidFill>
              </a:rPr>
              <a:t> in its native soil.</a:t>
            </a:r>
            <a:r>
              <a:rPr lang="en-US" dirty="0"/>
              <a:t/>
            </a:r>
            <a:br>
              <a:rPr lang="en-US" dirty="0"/>
            </a:br>
            <a:r>
              <a:rPr lang="en-US" sz="1900" dirty="0" smtClean="0"/>
              <a:t>Psalm 37:35 NASB</a:t>
            </a:r>
            <a:r>
              <a:rPr lang="en-US" dirty="0"/>
              <a:t/>
            </a:r>
            <a:br>
              <a:rPr lang="en-US" dirty="0"/>
            </a:br>
            <a:endParaRPr lang="en-US" dirty="0" smtClean="0"/>
          </a:p>
          <a:p>
            <a:pPr algn="ctr"/>
            <a:r>
              <a:rPr lang="en-US" i="1" dirty="0">
                <a:solidFill>
                  <a:schemeClr val="accent6">
                    <a:lumMod val="60000"/>
                    <a:lumOff val="40000"/>
                  </a:schemeClr>
                </a:solidFill>
              </a:rPr>
              <a:t>The fruit of the righteous is a </a:t>
            </a:r>
            <a:r>
              <a:rPr lang="en-US" b="1" i="1" dirty="0">
                <a:solidFill>
                  <a:schemeClr val="accent6">
                    <a:lumMod val="60000"/>
                    <a:lumOff val="40000"/>
                  </a:schemeClr>
                </a:solidFill>
              </a:rPr>
              <a:t>tree</a:t>
            </a:r>
            <a:r>
              <a:rPr lang="en-US" i="1" dirty="0">
                <a:solidFill>
                  <a:schemeClr val="accent6">
                    <a:lumMod val="60000"/>
                    <a:lumOff val="40000"/>
                  </a:schemeClr>
                </a:solidFill>
              </a:rPr>
              <a:t> of life</a:t>
            </a:r>
            <a:r>
              <a:rPr lang="en-US" i="1" dirty="0" smtClean="0">
                <a:solidFill>
                  <a:schemeClr val="accent6">
                    <a:lumMod val="60000"/>
                    <a:lumOff val="40000"/>
                  </a:schemeClr>
                </a:solidFill>
              </a:rPr>
              <a:t>,</a:t>
            </a:r>
          </a:p>
          <a:p>
            <a:pPr marL="0" indent="0" algn="ctr">
              <a:buNone/>
            </a:pPr>
            <a:r>
              <a:rPr lang="en-US" i="1" dirty="0" smtClean="0">
                <a:solidFill>
                  <a:schemeClr val="accent6">
                    <a:lumMod val="60000"/>
                    <a:lumOff val="40000"/>
                  </a:schemeClr>
                </a:solidFill>
              </a:rPr>
              <a:t>And </a:t>
            </a:r>
            <a:r>
              <a:rPr lang="en-US" i="1" dirty="0">
                <a:solidFill>
                  <a:schemeClr val="accent6">
                    <a:lumMod val="60000"/>
                    <a:lumOff val="40000"/>
                  </a:schemeClr>
                </a:solidFill>
              </a:rPr>
              <a:t>he who is wise wins souls.</a:t>
            </a:r>
            <a:br>
              <a:rPr lang="en-US" i="1" dirty="0">
                <a:solidFill>
                  <a:schemeClr val="accent6">
                    <a:lumMod val="60000"/>
                    <a:lumOff val="40000"/>
                  </a:schemeClr>
                </a:solidFill>
              </a:rPr>
            </a:br>
            <a:r>
              <a:rPr lang="en-US" sz="1900" dirty="0" smtClean="0">
                <a:solidFill>
                  <a:schemeClr val="tx1"/>
                </a:solidFill>
              </a:rPr>
              <a:t>Proverbs 11:30 NASB</a:t>
            </a:r>
            <a:endParaRPr lang="en-US" sz="1900" dirty="0">
              <a:solidFill>
                <a:schemeClr val="tx1"/>
              </a:solidFill>
            </a:endParaRPr>
          </a:p>
          <a:p>
            <a:endParaRPr lang="en-US" dirty="0" smtClean="0"/>
          </a:p>
          <a:p>
            <a:pPr algn="ctr"/>
            <a:r>
              <a:rPr lang="en-US" i="1" dirty="0" smtClean="0">
                <a:solidFill>
                  <a:schemeClr val="accent6">
                    <a:lumMod val="60000"/>
                    <a:lumOff val="40000"/>
                  </a:schemeClr>
                </a:solidFill>
              </a:rPr>
              <a:t>The womb forgets them, the worm feasts on them; evil </a:t>
            </a:r>
            <a:r>
              <a:rPr lang="en-US" b="1" i="1" dirty="0" smtClean="0">
                <a:solidFill>
                  <a:schemeClr val="accent6">
                    <a:lumMod val="60000"/>
                    <a:lumOff val="40000"/>
                  </a:schemeClr>
                </a:solidFill>
              </a:rPr>
              <a:t>men</a:t>
            </a:r>
            <a:r>
              <a:rPr lang="en-US" i="1" dirty="0" smtClean="0">
                <a:solidFill>
                  <a:schemeClr val="accent6">
                    <a:lumMod val="60000"/>
                    <a:lumOff val="40000"/>
                  </a:schemeClr>
                </a:solidFill>
              </a:rPr>
              <a:t> are no longer remembered but are broken like a </a:t>
            </a:r>
            <a:r>
              <a:rPr lang="en-US" b="1" i="1" dirty="0" smtClean="0">
                <a:solidFill>
                  <a:schemeClr val="accent6">
                    <a:lumMod val="60000"/>
                    <a:lumOff val="40000"/>
                  </a:schemeClr>
                </a:solidFill>
              </a:rPr>
              <a:t>tree</a:t>
            </a:r>
            <a:r>
              <a:rPr lang="en-US" i="1" dirty="0" smtClean="0">
                <a:solidFill>
                  <a:schemeClr val="accent6">
                    <a:lumMod val="60000"/>
                    <a:lumOff val="40000"/>
                  </a:schemeClr>
                </a:solidFill>
              </a:rPr>
              <a:t>.  </a:t>
            </a:r>
          </a:p>
          <a:p>
            <a:pPr marL="0" indent="0" algn="ctr">
              <a:buNone/>
            </a:pPr>
            <a:r>
              <a:rPr lang="en-US" sz="2200" dirty="0" smtClean="0"/>
              <a:t> </a:t>
            </a:r>
            <a:r>
              <a:rPr lang="en-US" sz="1900" dirty="0" smtClean="0"/>
              <a:t>Job 24:20 NASB</a:t>
            </a:r>
            <a:r>
              <a:rPr lang="en-US" dirty="0"/>
              <a:t/>
            </a:r>
            <a:br>
              <a:rPr lang="en-US" dirty="0"/>
            </a:br>
            <a:endParaRPr lang="en-US" dirty="0"/>
          </a:p>
        </p:txBody>
      </p:sp>
    </p:spTree>
    <p:extLst>
      <p:ext uri="{BB962C8B-B14F-4D97-AF65-F5344CB8AC3E}">
        <p14:creationId xmlns:p14="http://schemas.microsoft.com/office/powerpoint/2010/main" val="20551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rPr>
              <a:t>Trees, Counsel &amp; Judgment</a:t>
            </a:r>
            <a:endParaRPr lang="en-US" dirty="0">
              <a:solidFill>
                <a:srgbClr val="FFC000"/>
              </a:solidFill>
            </a:endParaRPr>
          </a:p>
        </p:txBody>
      </p:sp>
      <p:sp>
        <p:nvSpPr>
          <p:cNvPr id="3" name="Content Placeholder 2"/>
          <p:cNvSpPr>
            <a:spLocks noGrp="1"/>
          </p:cNvSpPr>
          <p:nvPr>
            <p:ph idx="1"/>
          </p:nvPr>
        </p:nvSpPr>
        <p:spPr/>
        <p:txBody>
          <a:bodyPr>
            <a:normAutofit lnSpcReduction="10000"/>
          </a:bodyPr>
          <a:lstStyle/>
          <a:p>
            <a:r>
              <a:rPr lang="en-US" dirty="0" smtClean="0"/>
              <a:t>Two trees in the Garden of Eden</a:t>
            </a:r>
          </a:p>
          <a:p>
            <a:endParaRPr lang="en-US" sz="800" dirty="0" smtClean="0"/>
          </a:p>
          <a:p>
            <a:r>
              <a:rPr lang="en-US" dirty="0" smtClean="0"/>
              <a:t>Abraham &amp; angels under Oak of Mamre</a:t>
            </a:r>
          </a:p>
          <a:p>
            <a:pPr marL="0" indent="0">
              <a:buNone/>
            </a:pPr>
            <a:endParaRPr lang="en-US" sz="800" dirty="0" smtClean="0"/>
          </a:p>
          <a:p>
            <a:r>
              <a:rPr lang="en-US" dirty="0" smtClean="0"/>
              <a:t>Deborah under Palm Tree</a:t>
            </a:r>
          </a:p>
          <a:p>
            <a:pPr marL="0" indent="0">
              <a:buNone/>
            </a:pPr>
            <a:endParaRPr lang="en-US" sz="900" dirty="0" smtClean="0"/>
          </a:p>
          <a:p>
            <a:r>
              <a:rPr lang="en-US" dirty="0" smtClean="0"/>
              <a:t>King Saul under Pomegranate Tree</a:t>
            </a:r>
          </a:p>
          <a:p>
            <a:pPr marL="0" indent="0">
              <a:buNone/>
            </a:pPr>
            <a:endParaRPr lang="en-US" sz="800" dirty="0" smtClean="0"/>
          </a:p>
          <a:p>
            <a:r>
              <a:rPr lang="en-US" dirty="0" smtClean="0"/>
              <a:t>Messiah on a tree yet He is </a:t>
            </a:r>
            <a:r>
              <a:rPr lang="en-US" i="1" dirty="0" smtClean="0"/>
              <a:t>THE</a:t>
            </a:r>
            <a:r>
              <a:rPr lang="en-US" dirty="0" smtClean="0"/>
              <a:t>  Tree of Life!</a:t>
            </a:r>
          </a:p>
          <a:p>
            <a:endParaRPr lang="en-US" dirty="0" smtClean="0"/>
          </a:p>
          <a:p>
            <a:pPr algn="ctr"/>
            <a:r>
              <a:rPr lang="en-US" i="1" dirty="0" smtClean="0">
                <a:solidFill>
                  <a:schemeClr val="accent6">
                    <a:lumMod val="60000"/>
                    <a:lumOff val="40000"/>
                  </a:schemeClr>
                </a:solidFill>
              </a:rPr>
              <a:t>And </a:t>
            </a:r>
            <a:r>
              <a:rPr lang="en-US" i="1" dirty="0">
                <a:solidFill>
                  <a:schemeClr val="accent6">
                    <a:lumMod val="60000"/>
                    <a:lumOff val="40000"/>
                  </a:schemeClr>
                </a:solidFill>
              </a:rPr>
              <a:t>if a man have committed a sin worthy of death, and he be to be put to death, and thou hang him on a tree</a:t>
            </a:r>
            <a:r>
              <a:rPr lang="en-US" i="1" dirty="0" smtClean="0">
                <a:solidFill>
                  <a:schemeClr val="accent6">
                    <a:lumMod val="60000"/>
                    <a:lumOff val="40000"/>
                  </a:schemeClr>
                </a:solidFill>
              </a:rPr>
              <a:t>:</a:t>
            </a:r>
          </a:p>
          <a:p>
            <a:pPr marL="0" indent="0" algn="ctr">
              <a:buNone/>
            </a:pPr>
            <a:r>
              <a:rPr lang="en-US" i="1" dirty="0" smtClean="0">
                <a:solidFill>
                  <a:schemeClr val="accent6">
                    <a:lumMod val="40000"/>
                    <a:lumOff val="60000"/>
                  </a:schemeClr>
                </a:solidFill>
              </a:rPr>
              <a:t> </a:t>
            </a:r>
            <a:r>
              <a:rPr lang="en-US" sz="1800" i="1" dirty="0" smtClean="0">
                <a:solidFill>
                  <a:schemeClr val="accent6">
                    <a:lumMod val="40000"/>
                    <a:lumOff val="60000"/>
                  </a:schemeClr>
                </a:solidFill>
              </a:rPr>
              <a:t>  </a:t>
            </a:r>
            <a:r>
              <a:rPr lang="en-US" sz="1600" dirty="0" smtClean="0">
                <a:solidFill>
                  <a:schemeClr val="tx1"/>
                </a:solidFill>
              </a:rPr>
              <a:t>Deuteronomy 21:22  KJV</a:t>
            </a:r>
            <a:endParaRPr lang="en-US" sz="1600" dirty="0">
              <a:solidFill>
                <a:schemeClr val="tx1"/>
              </a:solidFill>
            </a:endParaRPr>
          </a:p>
        </p:txBody>
      </p:sp>
    </p:spTree>
    <p:extLst>
      <p:ext uri="{BB962C8B-B14F-4D97-AF65-F5344CB8AC3E}">
        <p14:creationId xmlns:p14="http://schemas.microsoft.com/office/powerpoint/2010/main" val="276081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FFC000"/>
                </a:solidFill>
              </a:rPr>
              <a:t>Trees</a:t>
            </a:r>
            <a:r>
              <a:rPr lang="en-US" sz="4000" dirty="0">
                <a:solidFill>
                  <a:srgbClr val="FFC000"/>
                </a:solidFill>
              </a:rPr>
              <a:t> </a:t>
            </a:r>
            <a:r>
              <a:rPr lang="en-US" sz="4000" dirty="0" smtClean="0">
                <a:solidFill>
                  <a:srgbClr val="FFC000"/>
                </a:solidFill>
              </a:rPr>
              <a:t>and Counsel/Judgment</a:t>
            </a:r>
            <a:endParaRPr lang="en-US" sz="4000" dirty="0">
              <a:solidFill>
                <a:srgbClr val="FFC000"/>
              </a:solidFill>
            </a:endParaRPr>
          </a:p>
        </p:txBody>
      </p:sp>
      <p:sp>
        <p:nvSpPr>
          <p:cNvPr id="4" name="Text Placeholder 3"/>
          <p:cNvSpPr>
            <a:spLocks noGrp="1"/>
          </p:cNvSpPr>
          <p:nvPr>
            <p:ph type="body" idx="1"/>
          </p:nvPr>
        </p:nvSpPr>
        <p:spPr>
          <a:xfrm>
            <a:off x="304800" y="1524000"/>
            <a:ext cx="4040188" cy="639762"/>
          </a:xfrm>
        </p:spPr>
        <p:txBody>
          <a:bodyPr>
            <a:normAutofit fontScale="92500" lnSpcReduction="20000"/>
          </a:bodyPr>
          <a:lstStyle/>
          <a:p>
            <a:r>
              <a:rPr lang="en-US" sz="4300" i="1" dirty="0" smtClean="0">
                <a:solidFill>
                  <a:schemeClr val="accent2">
                    <a:lumMod val="75000"/>
                  </a:schemeClr>
                </a:solidFill>
                <a:latin typeface="+mj-lt"/>
                <a:cs typeface="Rod" pitchFamily="49" charset="-79"/>
              </a:rPr>
              <a:t>Etz</a:t>
            </a:r>
            <a:r>
              <a:rPr lang="en-US" sz="4300" i="1" dirty="0" smtClean="0">
                <a:solidFill>
                  <a:schemeClr val="accent2">
                    <a:lumMod val="75000"/>
                  </a:schemeClr>
                </a:solidFill>
                <a:latin typeface="+mj-lt"/>
              </a:rPr>
              <a:t> </a:t>
            </a:r>
            <a:r>
              <a:rPr lang="en-US" sz="2800" dirty="0" smtClean="0">
                <a:solidFill>
                  <a:schemeClr val="accent2">
                    <a:lumMod val="75000"/>
                  </a:schemeClr>
                </a:solidFill>
                <a:latin typeface="+mj-lt"/>
              </a:rPr>
              <a:t> </a:t>
            </a:r>
            <a:endParaRPr lang="en-US" sz="2800" dirty="0">
              <a:solidFill>
                <a:schemeClr val="accent2">
                  <a:lumMod val="75000"/>
                </a:schemeClr>
              </a:solidFill>
              <a:latin typeface="+mj-lt"/>
            </a:endParaRPr>
          </a:p>
        </p:txBody>
      </p:sp>
      <p:sp>
        <p:nvSpPr>
          <p:cNvPr id="5" name="Content Placeholder 4"/>
          <p:cNvSpPr>
            <a:spLocks noGrp="1"/>
          </p:cNvSpPr>
          <p:nvPr>
            <p:ph sz="half" idx="2"/>
          </p:nvPr>
        </p:nvSpPr>
        <p:spPr/>
        <p:txBody>
          <a:bodyPr>
            <a:normAutofit fontScale="92500" lnSpcReduction="10000"/>
          </a:bodyPr>
          <a:lstStyle/>
          <a:p>
            <a:pPr marL="0" indent="0" algn="ctr">
              <a:buNone/>
            </a:pPr>
            <a:endParaRPr lang="en-US" dirty="0" smtClean="0"/>
          </a:p>
          <a:p>
            <a:pPr marL="0" indent="0" algn="ctr">
              <a:buNone/>
            </a:pPr>
            <a:r>
              <a:rPr lang="en-US" dirty="0" smtClean="0"/>
              <a:t>This is the Hebrew word translated as </a:t>
            </a:r>
          </a:p>
          <a:p>
            <a:pPr marL="0" indent="0" algn="ctr">
              <a:buNone/>
            </a:pPr>
            <a:r>
              <a:rPr lang="en-US" dirty="0" smtClean="0"/>
              <a:t>“Tree” in Scripture. </a:t>
            </a:r>
          </a:p>
          <a:p>
            <a:pPr marL="0" indent="0" algn="ctr">
              <a:buNone/>
            </a:pPr>
            <a:endParaRPr lang="en-US" dirty="0" smtClean="0"/>
          </a:p>
          <a:p>
            <a:pPr marL="0" indent="0" algn="ctr">
              <a:buNone/>
            </a:pPr>
            <a:r>
              <a:rPr lang="en-US" sz="2600" dirty="0" smtClean="0"/>
              <a:t> It comes from the firmness and straightness of a tree, </a:t>
            </a:r>
          </a:p>
          <a:p>
            <a:pPr marL="0" indent="0" algn="ctr">
              <a:buNone/>
            </a:pPr>
            <a:r>
              <a:rPr lang="en-US" sz="2600" dirty="0" smtClean="0"/>
              <a:t>as in an elder in a tribe.</a:t>
            </a:r>
          </a:p>
          <a:p>
            <a:pPr marL="0" indent="0">
              <a:buNone/>
            </a:pPr>
            <a:r>
              <a:rPr lang="en-US" dirty="0"/>
              <a:t/>
            </a:r>
            <a:br>
              <a:rPr lang="en-US" dirty="0"/>
            </a:br>
            <a:endParaRPr lang="en-US" dirty="0"/>
          </a:p>
        </p:txBody>
      </p:sp>
      <p:sp>
        <p:nvSpPr>
          <p:cNvPr id="6" name="Text Placeholder 5"/>
          <p:cNvSpPr>
            <a:spLocks noGrp="1"/>
          </p:cNvSpPr>
          <p:nvPr>
            <p:ph type="body" sz="quarter" idx="3"/>
          </p:nvPr>
        </p:nvSpPr>
        <p:spPr/>
        <p:txBody>
          <a:bodyPr>
            <a:noAutofit/>
          </a:bodyPr>
          <a:lstStyle/>
          <a:p>
            <a:r>
              <a:rPr lang="en-US" sz="4000" i="1" dirty="0" smtClean="0">
                <a:solidFill>
                  <a:schemeClr val="accent2">
                    <a:lumMod val="75000"/>
                  </a:schemeClr>
                </a:solidFill>
              </a:rPr>
              <a:t>Etzah</a:t>
            </a:r>
            <a:endParaRPr lang="en-US" sz="4000" i="1" dirty="0">
              <a:solidFill>
                <a:schemeClr val="accent2">
                  <a:lumMod val="75000"/>
                </a:schemeClr>
              </a:solidFill>
            </a:endParaRPr>
          </a:p>
        </p:txBody>
      </p:sp>
      <p:sp>
        <p:nvSpPr>
          <p:cNvPr id="7" name="Content Placeholder 6"/>
          <p:cNvSpPr>
            <a:spLocks noGrp="1"/>
          </p:cNvSpPr>
          <p:nvPr>
            <p:ph sz="quarter" idx="4"/>
          </p:nvPr>
        </p:nvSpPr>
        <p:spPr/>
        <p:txBody>
          <a:bodyPr/>
          <a:lstStyle/>
          <a:p>
            <a:endParaRPr lang="en-US" dirty="0" smtClean="0"/>
          </a:p>
          <a:p>
            <a:pPr marL="0" indent="0" algn="ctr">
              <a:buNone/>
            </a:pPr>
            <a:r>
              <a:rPr lang="en-US" dirty="0" smtClean="0"/>
              <a:t>This is the Hebrew word translated as “counsel.”</a:t>
            </a:r>
          </a:p>
          <a:p>
            <a:pPr marL="0" indent="0" algn="ctr">
              <a:buNone/>
            </a:pPr>
            <a:endParaRPr lang="en-US" dirty="0" smtClean="0"/>
          </a:p>
          <a:p>
            <a:pPr marL="0" indent="0" algn="ctr">
              <a:buNone/>
            </a:pPr>
            <a:r>
              <a:rPr lang="en-US" dirty="0" smtClean="0"/>
              <a:t>It can be wise or unwise counsel,</a:t>
            </a:r>
          </a:p>
          <a:p>
            <a:pPr marL="0" indent="0" algn="ctr">
              <a:buNone/>
            </a:pPr>
            <a:r>
              <a:rPr lang="en-US" dirty="0" smtClean="0"/>
              <a:t> just as a tree can be straight and firm, or gnarled.</a:t>
            </a:r>
            <a:endParaRPr lang="en-US" dirty="0"/>
          </a:p>
        </p:txBody>
      </p:sp>
    </p:spTree>
    <p:extLst>
      <p:ext uri="{BB962C8B-B14F-4D97-AF65-F5344CB8AC3E}">
        <p14:creationId xmlns:p14="http://schemas.microsoft.com/office/powerpoint/2010/main" val="5510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at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6825</TotalTime>
  <Words>3708</Words>
  <Application>Microsoft Office PowerPoint</Application>
  <PresentationFormat>On-screen Show (4:3)</PresentationFormat>
  <Paragraphs>548</Paragraphs>
  <Slides>50</Slides>
  <Notes>50</Notes>
  <HiddenSlides>0</HiddenSlides>
  <MMClips>3</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Thatch</vt:lpstr>
      <vt:lpstr>Jail Ministry:</vt:lpstr>
      <vt:lpstr>PowerPoint Presentation</vt:lpstr>
      <vt:lpstr>PowerPoint Presentation</vt:lpstr>
      <vt:lpstr>Human Beings Are Complex!</vt:lpstr>
      <vt:lpstr>Complexity!</vt:lpstr>
      <vt:lpstr>The Spiritual Picture  of Messiah, Men &amp; Trees</vt:lpstr>
      <vt:lpstr>Many References to men as “trees”</vt:lpstr>
      <vt:lpstr>Trees, Counsel &amp; Judgment</vt:lpstr>
      <vt:lpstr>Trees and Counsel/Judgment</vt:lpstr>
      <vt:lpstr>Our Messiah Jesus of Nazareth! The Rod, Staff or Branch of Jesse</vt:lpstr>
      <vt:lpstr>Our Messiah Jesus of Nazareth! The Servant Shepherd, yet the Elder Who gives Wise Counsel Because the 7 Spirits of God Rest on Him</vt:lpstr>
      <vt:lpstr>Messiah, the Branch, the Rod,  THE TREE of LIFE</vt:lpstr>
      <vt:lpstr>Opposition Arises! Proverbs 6: 16-19 Grouping Also seen in Romans 1:21-32</vt:lpstr>
      <vt:lpstr>Watch for these Battles</vt:lpstr>
      <vt:lpstr>Walking in Righteousness or not?</vt:lpstr>
      <vt:lpstr>Motives?  (“Knuckleheads” or not)</vt:lpstr>
      <vt:lpstr> Err on the side of Grace</vt:lpstr>
      <vt:lpstr>Maturity Development Picture </vt:lpstr>
      <vt:lpstr>PowerPoint Presentation</vt:lpstr>
      <vt:lpstr> </vt:lpstr>
      <vt:lpstr>PowerPoint Presentation</vt:lpstr>
      <vt:lpstr>The Life Model</vt:lpstr>
      <vt:lpstr>Infant: Birth through Age 3 Primary Task: Learning to Receive</vt:lpstr>
      <vt:lpstr>The Child Stage: age 4 through12 Primary Task: Taking care of self</vt:lpstr>
      <vt:lpstr>The Adult Stage: 13 to birth of 1st child Primary Task: Taking care of 2 people simultaneously</vt:lpstr>
      <vt:lpstr>The Parent Stage: Birth 1st Child till Youngest child is adult Primary Task: sacrificial care of children</vt:lpstr>
      <vt:lpstr>The Elder Stage: Youngest child an adult Primary Task:  sacrificial care of the community</vt:lpstr>
      <vt:lpstr>Tall Order when you see it like this!</vt:lpstr>
      <vt:lpstr>Men &amp; Trees in Scripture</vt:lpstr>
      <vt:lpstr>Wise Selection and Personal Preparation of Mentors is Essential!</vt:lpstr>
      <vt:lpstr>Wise Selection and Personal Preparation of Mentors is Essential!</vt:lpstr>
      <vt:lpstr>And lest we think this is no longer important…</vt:lpstr>
      <vt:lpstr>Common Dysfunctional  Relationship Picture</vt:lpstr>
      <vt:lpstr> </vt:lpstr>
      <vt:lpstr>Triangle Often Mistaken for Love</vt:lpstr>
      <vt:lpstr>Three Typical Roles</vt:lpstr>
      <vt:lpstr>Placement on the Triangle</vt:lpstr>
      <vt:lpstr>Placement on the Triangle</vt:lpstr>
      <vt:lpstr>Placement on the Triangle</vt:lpstr>
      <vt:lpstr>Placement on the Triangle</vt:lpstr>
      <vt:lpstr>Ineffective Ways to Get Off Triangle</vt:lpstr>
      <vt:lpstr>Effective Way to Get Off Triangle: . Personal Steps</vt:lpstr>
      <vt:lpstr>Escape from the Triangle</vt:lpstr>
      <vt:lpstr>The “Backward Learning Process”</vt:lpstr>
      <vt:lpstr>Trees fed by Living Water Bring Life!</vt:lpstr>
      <vt:lpstr>PowerPoint Presentation</vt:lpstr>
      <vt:lpstr>Be Aware of Fear and Sabotage Issues</vt:lpstr>
      <vt:lpstr>Trees planted by living water bring Life!</vt:lpstr>
      <vt:lpstr>With grateful thanks to my teachers:</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Jail Ministry:</dc:title>
  <dc:creator>Barbara Lee Klika</dc:creator>
  <cp:lastModifiedBy>Barbara L  Klika</cp:lastModifiedBy>
  <cp:revision>109</cp:revision>
  <dcterms:created xsi:type="dcterms:W3CDTF">2010-08-31T16:26:05Z</dcterms:created>
  <dcterms:modified xsi:type="dcterms:W3CDTF">2011-06-09T19:35:26Z</dcterms:modified>
</cp:coreProperties>
</file>